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7" r:id="rId5"/>
    <p:sldId id="271" r:id="rId6"/>
    <p:sldId id="272" r:id="rId7"/>
    <p:sldId id="273" r:id="rId8"/>
    <p:sldId id="274" r:id="rId9"/>
    <p:sldId id="275" r:id="rId10"/>
    <p:sldId id="276" r:id="rId11"/>
    <p:sldId id="277" r:id="rId12"/>
    <p:sldId id="261" r:id="rId13"/>
    <p:sldId id="266" r:id="rId14"/>
    <p:sldId id="265" r:id="rId15"/>
    <p:sldId id="263" r:id="rId16"/>
    <p:sldId id="260" r:id="rId17"/>
    <p:sldId id="278" r:id="rId18"/>
    <p:sldId id="262" r:id="rId19"/>
    <p:sldId id="270" r:id="rId20"/>
    <p:sldId id="269" r:id="rId21"/>
    <p:sldId id="279" r:id="rId22"/>
    <p:sldId id="281" r:id="rId23"/>
    <p:sldId id="284" r:id="rId24"/>
    <p:sldId id="285" r:id="rId25"/>
    <p:sldId id="280" r:id="rId26"/>
    <p:sldId id="283" r:id="rId27"/>
    <p:sldId id="286" r:id="rId28"/>
    <p:sldId id="282"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F37F74-407F-4C9E-87DA-61D718CE0952}" type="datetimeFigureOut">
              <a:rPr lang="en-US" smtClean="0"/>
              <a:t>8/15/2014</a:t>
            </a:fld>
            <a:endParaRPr lang="en-US"/>
          </a:p>
        </p:txBody>
      </p:sp>
      <p:sp>
        <p:nvSpPr>
          <p:cNvPr id="8" name="Slide Number Placeholder 7"/>
          <p:cNvSpPr>
            <a:spLocks noGrp="1"/>
          </p:cNvSpPr>
          <p:nvPr>
            <p:ph type="sldNum" sz="quarter" idx="11"/>
          </p:nvPr>
        </p:nvSpPr>
        <p:spPr/>
        <p:txBody>
          <a:bodyPr/>
          <a:lstStyle/>
          <a:p>
            <a:fld id="{91D3D79C-B25B-4867-802D-9C153F37881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37F74-407F-4C9E-87DA-61D718CE0952}"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3D79C-B25B-4867-802D-9C153F3788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37F74-407F-4C9E-87DA-61D718CE0952}"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3D79C-B25B-4867-802D-9C153F3788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37F74-407F-4C9E-87DA-61D718CE0952}"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3D79C-B25B-4867-802D-9C153F3788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37F74-407F-4C9E-87DA-61D718CE0952}"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3D79C-B25B-4867-802D-9C153F37881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F37F74-407F-4C9E-87DA-61D718CE0952}"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3D79C-B25B-4867-802D-9C153F37881B}"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0F37F74-407F-4C9E-87DA-61D718CE0952}" type="datetimeFigureOut">
              <a:rPr lang="en-US" smtClean="0"/>
              <a:t>8/15/2014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3D79C-B25B-4867-802D-9C153F37881B}"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37F74-407F-4C9E-87DA-61D718CE0952}" type="datetimeFigureOut">
              <a:rPr lang="en-US" smtClean="0"/>
              <a:t>8/15/2014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3D79C-B25B-4867-802D-9C153F3788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37F74-407F-4C9E-87DA-61D718CE0952}" type="datetimeFigureOut">
              <a:rPr lang="en-US" smtClean="0"/>
              <a:t>8/15/2014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3D79C-B25B-4867-802D-9C153F3788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37F74-407F-4C9E-87DA-61D718CE0952}"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3D79C-B25B-4867-802D-9C153F3788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37F74-407F-4C9E-87DA-61D718CE0952}"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3D79C-B25B-4867-802D-9C153F3788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0F37F74-407F-4C9E-87DA-61D718CE0952}" type="datetimeFigureOut">
              <a:rPr lang="en-US" smtClean="0"/>
              <a:t>8/15/2014</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1D3D79C-B25B-4867-802D-9C153F37881B}"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whatsoproudlywehail.org/curriculum/the-american-calendar/remarks-on-signing-the-columbus-day-proclamation-198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wsMGICONtb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historytoday.com/felipe-armesto/columbus-hero-or-villai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Exploration and Colonization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639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arincontext.org/wp-content/uploads/2009/10/columbus-taino-indi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0637"/>
            <a:ext cx="7467600" cy="6134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1752600"/>
            <a:ext cx="1676400" cy="523220"/>
          </a:xfrm>
          <a:prstGeom prst="rect">
            <a:avLst/>
          </a:prstGeom>
          <a:noFill/>
        </p:spPr>
        <p:txBody>
          <a:bodyPr wrap="square" rtlCol="0">
            <a:spAutoFit/>
          </a:bodyPr>
          <a:lstStyle/>
          <a:p>
            <a:r>
              <a:rPr lang="en-US" sz="2800" dirty="0" smtClean="0">
                <a:solidFill>
                  <a:srgbClr val="FFC000"/>
                </a:solidFill>
              </a:rPr>
              <a:t>Image 7</a:t>
            </a:r>
            <a:endParaRPr lang="en-US" sz="2800" dirty="0">
              <a:solidFill>
                <a:srgbClr val="FFC000"/>
              </a:solidFill>
            </a:endParaRPr>
          </a:p>
        </p:txBody>
      </p:sp>
    </p:spTree>
    <p:extLst>
      <p:ext uri="{BB962C8B-B14F-4D97-AF65-F5344CB8AC3E}">
        <p14:creationId xmlns:p14="http://schemas.microsoft.com/office/powerpoint/2010/main" val="2367696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americanstatehypocrisy.files.wordpress.com/2013/10/spanish-conque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727" y="755755"/>
            <a:ext cx="7784793" cy="5902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0" y="232535"/>
            <a:ext cx="1676400" cy="523220"/>
          </a:xfrm>
          <a:prstGeom prst="rect">
            <a:avLst/>
          </a:prstGeom>
          <a:noFill/>
        </p:spPr>
        <p:txBody>
          <a:bodyPr wrap="square" rtlCol="0">
            <a:spAutoFit/>
          </a:bodyPr>
          <a:lstStyle/>
          <a:p>
            <a:r>
              <a:rPr lang="en-US" sz="2800" dirty="0" smtClean="0">
                <a:solidFill>
                  <a:srgbClr val="FFC000"/>
                </a:solidFill>
              </a:rPr>
              <a:t>Image 8</a:t>
            </a:r>
            <a:endParaRPr lang="en-US" sz="2800" dirty="0">
              <a:solidFill>
                <a:srgbClr val="FFC000"/>
              </a:solidFill>
            </a:endParaRPr>
          </a:p>
        </p:txBody>
      </p:sp>
    </p:spTree>
    <p:extLst>
      <p:ext uri="{BB962C8B-B14F-4D97-AF65-F5344CB8AC3E}">
        <p14:creationId xmlns:p14="http://schemas.microsoft.com/office/powerpoint/2010/main" val="2367696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lstStyle/>
          <a:p>
            <a:r>
              <a:rPr lang="en-US" dirty="0" smtClean="0"/>
              <a:t>Doc 1</a:t>
            </a:r>
            <a:endParaRPr lang="en-US" dirty="0"/>
          </a:p>
        </p:txBody>
      </p:sp>
      <p:sp>
        <p:nvSpPr>
          <p:cNvPr id="3" name="Content Placeholder 2"/>
          <p:cNvSpPr>
            <a:spLocks noGrp="1"/>
          </p:cNvSpPr>
          <p:nvPr>
            <p:ph idx="1"/>
          </p:nvPr>
        </p:nvSpPr>
        <p:spPr>
          <a:xfrm>
            <a:off x="914400" y="1828801"/>
            <a:ext cx="7315200" cy="4480560"/>
          </a:xfrm>
        </p:spPr>
        <p:txBody>
          <a:bodyPr>
            <a:normAutofit/>
          </a:bodyPr>
          <a:lstStyle/>
          <a:p>
            <a:pPr marL="45720" indent="0">
              <a:buNone/>
            </a:pPr>
            <a:r>
              <a:rPr lang="en-US" i="1" dirty="0"/>
              <a:t>Columbus Day—the day we celebrate Christopher Columbus’s historic discovery of the Americas in 1492—is a most unusual American holiday, as it commemorates an event that occurred well before the United States was a nation. And yet, in the 500 years since Columbus’s sighting, the day has become distinctly American. In the late 18th century, Americans began to see Columbus as somewhat of a mythic founding figure; by the 1830s, he was seen as an archetype of the American ideal: bold, adventurous, innovative. Immigrants in the 19th and 20th centuries rallied around the immigrant Columbus. As Ronald Reagan remarked in a 1988 speech, Columbus Day has become a day “</a:t>
            </a:r>
            <a:r>
              <a:rPr lang="en-US" i="1" dirty="0">
                <a:hlinkClick r:id="rId2"/>
              </a:rPr>
              <a:t>to celebrate not only an </a:t>
            </a:r>
            <a:r>
              <a:rPr lang="en-US" i="1" dirty="0" smtClean="0">
                <a:hlinkClick r:id="rId2"/>
              </a:rPr>
              <a:t>courageous </a:t>
            </a:r>
            <a:r>
              <a:rPr lang="en-US" i="1" dirty="0">
                <a:hlinkClick r:id="rId2"/>
              </a:rPr>
              <a:t>searcher but the dreams and opportunities that brought so many here after him</a:t>
            </a:r>
            <a:r>
              <a:rPr lang="en-US" i="1" dirty="0"/>
              <a:t>.”</a:t>
            </a:r>
            <a:endParaRPr lang="en-US" dirty="0"/>
          </a:p>
        </p:txBody>
      </p:sp>
    </p:spTree>
    <p:extLst>
      <p:ext uri="{BB962C8B-B14F-4D97-AF65-F5344CB8AC3E}">
        <p14:creationId xmlns:p14="http://schemas.microsoft.com/office/powerpoint/2010/main" val="3794818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5200" cy="1154097"/>
          </a:xfrm>
        </p:spPr>
        <p:txBody>
          <a:bodyPr/>
          <a:lstStyle/>
          <a:p>
            <a:r>
              <a:rPr lang="en-US" dirty="0" smtClean="0"/>
              <a:t>Doc 2</a:t>
            </a:r>
            <a:endParaRPr lang="en-US" dirty="0"/>
          </a:p>
        </p:txBody>
      </p:sp>
      <p:sp>
        <p:nvSpPr>
          <p:cNvPr id="3" name="Content Placeholder 2"/>
          <p:cNvSpPr>
            <a:spLocks noGrp="1"/>
          </p:cNvSpPr>
          <p:nvPr>
            <p:ph idx="1"/>
          </p:nvPr>
        </p:nvSpPr>
        <p:spPr>
          <a:xfrm>
            <a:off x="914400" y="1676400"/>
            <a:ext cx="7315200" cy="4572000"/>
          </a:xfrm>
        </p:spPr>
        <p:txBody>
          <a:bodyPr>
            <a:normAutofit fontScale="85000" lnSpcReduction="10000"/>
          </a:bodyPr>
          <a:lstStyle/>
          <a:p>
            <a:r>
              <a:rPr lang="en-US" dirty="0" smtClean="0"/>
              <a:t>From one scholar’s writings on Columbus: </a:t>
            </a:r>
          </a:p>
          <a:p>
            <a:pPr marL="45720" indent="0">
              <a:buNone/>
            </a:pPr>
            <a:r>
              <a:rPr lang="en-US" dirty="0" smtClean="0"/>
              <a:t>While </a:t>
            </a:r>
            <a:r>
              <a:rPr lang="en-US" dirty="0"/>
              <a:t>reading Columbus’s log, I was struck by how many times Columbus ordered his men to not steal from the natives. Columbus made sure the Spaniards would be on their best behavior for those initial encounters. The natives freely gave all they had, or would trade objects of immense value for baubles. Columbus continually expressed his amazement that the natives traded all manner of goods to the Spaniards for trinkets, or simply gave them away. As the boats sailed from island to island, the most common native reaction was fleeing when the Spaniards showed up (some seem to have thought that the ships were sea monsters, while others timidly fled from the strange men and boats). The other reaction was warmly welcoming the Spaniards. Columbus and his men never received a hostile reception on that voyage.</a:t>
            </a:r>
            <a:endParaRPr lang="en-US" dirty="0"/>
          </a:p>
          <a:p>
            <a:pPr marL="45720" indent="0">
              <a:buNone/>
            </a:pPr>
            <a:r>
              <a:rPr lang="en-US" dirty="0"/>
              <a:t>Columbus regularly remarked on the astounding beauty of the islands and the natives’ friendly, happy, peaceful nature, but the obsession of his writings was always where the gold was and how the islands’ wealth could be exploited. </a:t>
            </a:r>
            <a:endParaRPr lang="en-US" dirty="0"/>
          </a:p>
        </p:txBody>
      </p:sp>
    </p:spTree>
    <p:extLst>
      <p:ext uri="{BB962C8B-B14F-4D97-AF65-F5344CB8AC3E}">
        <p14:creationId xmlns:p14="http://schemas.microsoft.com/office/powerpoint/2010/main" val="3120863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 3</a:t>
            </a:r>
            <a:endParaRPr lang="en-US" dirty="0"/>
          </a:p>
        </p:txBody>
      </p:sp>
      <p:sp>
        <p:nvSpPr>
          <p:cNvPr id="3" name="Content Placeholder 2"/>
          <p:cNvSpPr>
            <a:spLocks noGrp="1"/>
          </p:cNvSpPr>
          <p:nvPr>
            <p:ph idx="1"/>
          </p:nvPr>
        </p:nvSpPr>
        <p:spPr/>
        <p:txBody>
          <a:bodyPr>
            <a:normAutofit/>
          </a:bodyPr>
          <a:lstStyle/>
          <a:p>
            <a:r>
              <a:rPr lang="en-US" sz="2400" dirty="0"/>
              <a:t>Within four years of Columbus' arrival on Hispaniola, his men had killed or exported one-third of the original Indian population of 300,000. Within another 50 years, the </a:t>
            </a:r>
            <a:r>
              <a:rPr lang="en-US" sz="2400" dirty="0" err="1"/>
              <a:t>Taino</a:t>
            </a:r>
            <a:r>
              <a:rPr lang="en-US" sz="2400" dirty="0"/>
              <a:t> people had been made extinct </a:t>
            </a:r>
            <a:r>
              <a:rPr lang="en-US" sz="2400" dirty="0" smtClean="0"/>
              <a:t>the </a:t>
            </a:r>
            <a:r>
              <a:rPr lang="en-US" sz="2400" dirty="0"/>
              <a:t>first casualties of the holocaust of American Indians.</a:t>
            </a:r>
          </a:p>
        </p:txBody>
      </p:sp>
    </p:spTree>
    <p:extLst>
      <p:ext uri="{BB962C8B-B14F-4D97-AF65-F5344CB8AC3E}">
        <p14:creationId xmlns:p14="http://schemas.microsoft.com/office/powerpoint/2010/main" val="1368691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1154097"/>
          </a:xfrm>
        </p:spPr>
        <p:txBody>
          <a:bodyPr/>
          <a:lstStyle/>
          <a:p>
            <a:r>
              <a:rPr lang="en-US" dirty="0" smtClean="0"/>
              <a:t>Doc 4</a:t>
            </a:r>
            <a:endParaRPr lang="en-US" dirty="0"/>
          </a:p>
        </p:txBody>
      </p:sp>
      <p:sp>
        <p:nvSpPr>
          <p:cNvPr id="3" name="Content Placeholder 2"/>
          <p:cNvSpPr>
            <a:spLocks noGrp="1"/>
          </p:cNvSpPr>
          <p:nvPr>
            <p:ph idx="1"/>
          </p:nvPr>
        </p:nvSpPr>
        <p:spPr>
          <a:xfrm>
            <a:off x="914400" y="1600201"/>
            <a:ext cx="7315200" cy="4709160"/>
          </a:xfrm>
        </p:spPr>
        <p:txBody>
          <a:bodyPr>
            <a:normAutofit/>
          </a:bodyPr>
          <a:lstStyle/>
          <a:p>
            <a:r>
              <a:rPr lang="en-US" sz="2400" dirty="0" smtClean="0"/>
              <a:t>“It </a:t>
            </a:r>
            <a:r>
              <a:rPr lang="en-US" sz="2400" dirty="0"/>
              <a:t>appears to me, that the people are ingenious, and would be good servants and I am of opinion that they would very readily become Christians, as they appear to have no religion. They very quickly learn such words as are spoken to them. If it please our Lord, I intend at my return to carry home six of them to your Highnesses, that they may learn our language. I saw no beasts in the island, nor any sort of animals except parrots</a:t>
            </a:r>
            <a:r>
              <a:rPr lang="en-US" sz="2400" dirty="0" smtClean="0"/>
              <a:t>.” – Christopher Columbus in a letter to King Ferdinand of Spain </a:t>
            </a:r>
            <a:endParaRPr lang="en-US" sz="2400" dirty="0"/>
          </a:p>
        </p:txBody>
      </p:sp>
    </p:spTree>
    <p:extLst>
      <p:ext uri="{BB962C8B-B14F-4D97-AF65-F5344CB8AC3E}">
        <p14:creationId xmlns:p14="http://schemas.microsoft.com/office/powerpoint/2010/main" val="1434554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1154097"/>
          </a:xfrm>
        </p:spPr>
        <p:txBody>
          <a:bodyPr/>
          <a:lstStyle/>
          <a:p>
            <a:r>
              <a:rPr lang="en-US" dirty="0" smtClean="0"/>
              <a:t>Doc 5</a:t>
            </a:r>
            <a:endParaRPr lang="en-US" dirty="0"/>
          </a:p>
        </p:txBody>
      </p:sp>
      <p:sp>
        <p:nvSpPr>
          <p:cNvPr id="3" name="Content Placeholder 2"/>
          <p:cNvSpPr>
            <a:spLocks noGrp="1"/>
          </p:cNvSpPr>
          <p:nvPr>
            <p:ph idx="1"/>
          </p:nvPr>
        </p:nvSpPr>
        <p:spPr>
          <a:xfrm>
            <a:off x="914400" y="1524001"/>
            <a:ext cx="7315200" cy="4785360"/>
          </a:xfrm>
        </p:spPr>
        <p:txBody>
          <a:bodyPr>
            <a:normAutofit fontScale="92500" lnSpcReduction="10000"/>
          </a:bodyPr>
          <a:lstStyle/>
          <a:p>
            <a:r>
              <a:rPr lang="en-US" b="1" dirty="0"/>
              <a:t>Indians to sentence Columbus for genocide </a:t>
            </a:r>
          </a:p>
          <a:p>
            <a:pPr marL="45720" indent="0">
              <a:buNone/>
            </a:pPr>
            <a:r>
              <a:rPr lang="en-US" dirty="0" smtClean="0"/>
              <a:t> REUTERS </a:t>
            </a:r>
            <a:endParaRPr lang="en-US" dirty="0"/>
          </a:p>
          <a:p>
            <a:r>
              <a:rPr lang="en-US" dirty="0"/>
              <a:t>TEGUCIGALPA, OCT 12: Honduran Indians will sentence Christopher Columbus for crimes against Indigenous Americans today, 506 years after his "discovery" of the continent. </a:t>
            </a:r>
            <a:r>
              <a:rPr lang="en-US" dirty="0" smtClean="0"/>
              <a:t>The </a:t>
            </a:r>
            <a:r>
              <a:rPr lang="en-US" dirty="0"/>
              <a:t>Indians began a mock trial of Columbus in July on charges of genocide and robbery resulting from the 1492 beginnings of the </a:t>
            </a:r>
            <a:r>
              <a:rPr lang="en-US" dirty="0" err="1"/>
              <a:t>colonisation</a:t>
            </a:r>
            <a:r>
              <a:rPr lang="en-US" dirty="0"/>
              <a:t> of the Americas. </a:t>
            </a:r>
            <a:r>
              <a:rPr lang="en-US" dirty="0" smtClean="0"/>
              <a:t>Sentencing </a:t>
            </a:r>
            <a:r>
              <a:rPr lang="en-US" dirty="0"/>
              <a:t>will take place today, which is Columbus Day, said Salvador Zuniga, director of the Council of Popular </a:t>
            </a:r>
            <a:r>
              <a:rPr lang="en-US" dirty="0" err="1"/>
              <a:t>Organisations</a:t>
            </a:r>
            <a:r>
              <a:rPr lang="en-US" dirty="0"/>
              <a:t> and Indigenous People. </a:t>
            </a:r>
            <a:r>
              <a:rPr lang="en-US" dirty="0" smtClean="0"/>
              <a:t>Many </a:t>
            </a:r>
            <a:r>
              <a:rPr lang="en-US" dirty="0"/>
              <a:t>Indians throughout the Americas consider the arrival of Columbus as the start of five centuries of oppression. About 1,000 Indians blocked access to Mayan ruins and other tourist sites yesterday as part of a protest leading up to Columbus Day, authorities said. Last year Honduran Indians had destroyed a Columbus statue.</a:t>
            </a:r>
          </a:p>
          <a:p>
            <a:endParaRPr lang="en-US" dirty="0"/>
          </a:p>
        </p:txBody>
      </p:sp>
    </p:spTree>
    <p:extLst>
      <p:ext uri="{BB962C8B-B14F-4D97-AF65-F5344CB8AC3E}">
        <p14:creationId xmlns:p14="http://schemas.microsoft.com/office/powerpoint/2010/main" val="2284737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www.youtube.com/watch?v=wsMGICONtb8</a:t>
            </a:r>
            <a:endParaRPr lang="en-US" dirty="0" smtClean="0"/>
          </a:p>
          <a:p>
            <a:r>
              <a:rPr lang="en-US" sz="2400" dirty="0" smtClean="0"/>
              <a:t>Take notes using note taking skills as we watch the video</a:t>
            </a:r>
          </a:p>
          <a:p>
            <a:r>
              <a:rPr lang="en-US" sz="2400" dirty="0" smtClean="0"/>
              <a:t>Focus on finding examples of Positive and Negative Effects</a:t>
            </a:r>
            <a:endParaRPr lang="en-US" sz="2400" dirty="0"/>
          </a:p>
        </p:txBody>
      </p:sp>
    </p:spTree>
    <p:extLst>
      <p:ext uri="{BB962C8B-B14F-4D97-AF65-F5344CB8AC3E}">
        <p14:creationId xmlns:p14="http://schemas.microsoft.com/office/powerpoint/2010/main" val="2054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1154097"/>
          </a:xfrm>
        </p:spPr>
        <p:txBody>
          <a:bodyPr/>
          <a:lstStyle/>
          <a:p>
            <a:r>
              <a:rPr lang="en-US" dirty="0" smtClean="0"/>
              <a:t>Closing thought</a:t>
            </a:r>
            <a:endParaRPr lang="en-US" dirty="0"/>
          </a:p>
        </p:txBody>
      </p:sp>
      <p:sp>
        <p:nvSpPr>
          <p:cNvPr id="3" name="Content Placeholder 2"/>
          <p:cNvSpPr>
            <a:spLocks noGrp="1"/>
          </p:cNvSpPr>
          <p:nvPr>
            <p:ph idx="1"/>
          </p:nvPr>
        </p:nvSpPr>
        <p:spPr>
          <a:xfrm>
            <a:off x="914400" y="2057401"/>
            <a:ext cx="7315200" cy="4251960"/>
          </a:xfrm>
        </p:spPr>
        <p:txBody>
          <a:bodyPr>
            <a:normAutofit/>
          </a:bodyPr>
          <a:lstStyle/>
          <a:p>
            <a:r>
              <a:rPr lang="en-US" sz="2400" dirty="0"/>
              <a:t>Perhaps somewhere between the false dichotomies of Columbus as either hero or villain, the real Christopher Columbus—human, adventurous, imperfect—can be found. As the historian Felipe </a:t>
            </a:r>
            <a:r>
              <a:rPr lang="en-US" sz="2400" dirty="0" err="1"/>
              <a:t>Fernández-Armesto</a:t>
            </a:r>
            <a:r>
              <a:rPr lang="en-US" sz="2400" dirty="0"/>
              <a:t> </a:t>
            </a:r>
            <a:r>
              <a:rPr lang="en-US" sz="2400" dirty="0">
                <a:hlinkClick r:id="rId2"/>
              </a:rPr>
              <a:t>notes</a:t>
            </a:r>
            <a:r>
              <a:rPr lang="en-US" sz="2400" dirty="0"/>
              <a:t>, the answer to whether Columbus was saint or criminal “is that he </a:t>
            </a:r>
            <a:r>
              <a:rPr lang="en-US" sz="2400" i="1" dirty="0"/>
              <a:t>was</a:t>
            </a:r>
            <a:r>
              <a:rPr lang="en-US" sz="2400" dirty="0"/>
              <a:t> neither but has </a:t>
            </a:r>
            <a:r>
              <a:rPr lang="en-US" sz="2400" i="1" dirty="0"/>
              <a:t>become</a:t>
            </a:r>
            <a:r>
              <a:rPr lang="en-US" sz="2400" dirty="0"/>
              <a:t> both. The real Columbus was a mixture of virtues and vices like the rest of us, not conspicuously good or just, but generally well-intentioned, who grappled creditably with intractable problems.”</a:t>
            </a:r>
          </a:p>
        </p:txBody>
      </p:sp>
    </p:spTree>
    <p:extLst>
      <p:ext uri="{BB962C8B-B14F-4D97-AF65-F5344CB8AC3E}">
        <p14:creationId xmlns:p14="http://schemas.microsoft.com/office/powerpoint/2010/main" val="1653052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Settlers of the Americas</a:t>
            </a:r>
            <a:endParaRPr lang="en-US" dirty="0"/>
          </a:p>
        </p:txBody>
      </p:sp>
      <p:sp>
        <p:nvSpPr>
          <p:cNvPr id="3" name="Content Placeholder 2"/>
          <p:cNvSpPr>
            <a:spLocks noGrp="1"/>
          </p:cNvSpPr>
          <p:nvPr>
            <p:ph idx="1"/>
          </p:nvPr>
        </p:nvSpPr>
        <p:spPr/>
        <p:txBody>
          <a:bodyPr>
            <a:normAutofit/>
          </a:bodyPr>
          <a:lstStyle/>
          <a:p>
            <a:r>
              <a:rPr lang="en-US" sz="2400" dirty="0" smtClean="0"/>
              <a:t>Over the next hundred years many people made a play for the vast resources of the Americas</a:t>
            </a:r>
          </a:p>
          <a:p>
            <a:r>
              <a:rPr lang="en-US" sz="2400" dirty="0" smtClean="0"/>
              <a:t>Some famous ones you learned about before; such as Cortez and Pizarro and their conquest of the Aztecs and Incas</a:t>
            </a:r>
          </a:p>
          <a:p>
            <a:r>
              <a:rPr lang="en-US" sz="2400" dirty="0" smtClean="0"/>
              <a:t>But many more followed not only to conquest but also to settle and create colonies</a:t>
            </a:r>
            <a:endParaRPr lang="en-US" sz="2400" dirty="0"/>
          </a:p>
        </p:txBody>
      </p:sp>
    </p:spTree>
    <p:extLst>
      <p:ext uri="{BB962C8B-B14F-4D97-AF65-F5344CB8AC3E}">
        <p14:creationId xmlns:p14="http://schemas.microsoft.com/office/powerpoint/2010/main" val="457737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luecorncomics.com/pics/na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810000" cy="22631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gallery.sjsu.edu/cartography/maps/maps-ImageF.0000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278" y="4572000"/>
            <a:ext cx="3965044" cy="2105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52400"/>
            <a:ext cx="7315200" cy="1154097"/>
          </a:xfrm>
        </p:spPr>
        <p:txBody>
          <a:bodyPr/>
          <a:lstStyle/>
          <a:p>
            <a:r>
              <a:rPr lang="en-US" dirty="0" smtClean="0"/>
              <a:t>Where we start…</a:t>
            </a:r>
            <a:endParaRPr lang="en-US" dirty="0"/>
          </a:p>
        </p:txBody>
      </p:sp>
      <p:sp>
        <p:nvSpPr>
          <p:cNvPr id="3" name="Content Placeholder 2"/>
          <p:cNvSpPr>
            <a:spLocks noGrp="1"/>
          </p:cNvSpPr>
          <p:nvPr>
            <p:ph idx="1"/>
          </p:nvPr>
        </p:nvSpPr>
        <p:spPr>
          <a:xfrm>
            <a:off x="304800" y="1447800"/>
            <a:ext cx="7315200" cy="3539527"/>
          </a:xfrm>
        </p:spPr>
        <p:txBody>
          <a:bodyPr/>
          <a:lstStyle/>
          <a:p>
            <a:r>
              <a:rPr lang="en-US" sz="2400" dirty="0" smtClean="0"/>
              <a:t>Mayan and Aztec societies flourishing</a:t>
            </a:r>
          </a:p>
          <a:p>
            <a:r>
              <a:rPr lang="en-US" sz="2400" dirty="0" smtClean="0"/>
              <a:t>Millions of Native Americans living in the Americas</a:t>
            </a:r>
          </a:p>
          <a:p>
            <a:r>
              <a:rPr lang="en-US" sz="2400" dirty="0" smtClean="0"/>
              <a:t>Europe was coming out of the Medieval or Dark Ages</a:t>
            </a:r>
          </a:p>
          <a:p>
            <a:r>
              <a:rPr lang="en-US" sz="2400" dirty="0" smtClean="0"/>
              <a:t>With the beginning of Renaissance ideas, people began to think outside of Europe</a:t>
            </a:r>
          </a:p>
          <a:p>
            <a:r>
              <a:rPr lang="en-US" sz="2400" dirty="0" smtClean="0"/>
              <a:t>With increases in technology, longer sea travel was possible</a:t>
            </a:r>
            <a:endParaRPr lang="en-US" dirty="0" smtClean="0"/>
          </a:p>
          <a:p>
            <a:endParaRPr lang="en-US" dirty="0"/>
          </a:p>
        </p:txBody>
      </p:sp>
      <p:pic>
        <p:nvPicPr>
          <p:cNvPr id="5124" name="Picture 4" descr="http://img0.etsystatic.com/000/0/6486051/il_570xN.3385032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286000"/>
            <a:ext cx="1821612" cy="189642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2.bp.blogspot.com/_HRA8vhKKSLY/S-oRKZagBDI/AAAAAAAAANQ/x4vJOsOgSFE/s1600/newwor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757879"/>
            <a:ext cx="2362200" cy="173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60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users.humboldt.edu/ogayle/hist110/EuropeanColoniesNorthAmer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50747"/>
            <a:ext cx="396240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mbrosevideo.com/resources/documents/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4581" y="381000"/>
            <a:ext cx="5013818" cy="4139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1109" y="390236"/>
            <a:ext cx="3048000" cy="1938992"/>
          </a:xfrm>
          <a:prstGeom prst="rect">
            <a:avLst/>
          </a:prstGeom>
          <a:noFill/>
        </p:spPr>
        <p:txBody>
          <a:bodyPr wrap="square" rtlCol="0">
            <a:spAutoFit/>
          </a:bodyPr>
          <a:lstStyle/>
          <a:p>
            <a:r>
              <a:rPr lang="en-US" sz="2400" dirty="0" smtClean="0"/>
              <a:t>The three main groups to colonize America were:</a:t>
            </a:r>
          </a:p>
          <a:p>
            <a:r>
              <a:rPr lang="en-US" sz="2400" dirty="0" smtClean="0"/>
              <a:t>France, Britain, and Spain</a:t>
            </a:r>
            <a:endParaRPr lang="en-US" sz="2400" dirty="0"/>
          </a:p>
        </p:txBody>
      </p:sp>
    </p:spTree>
    <p:extLst>
      <p:ext uri="{BB962C8B-B14F-4D97-AF65-F5344CB8AC3E}">
        <p14:creationId xmlns:p14="http://schemas.microsoft.com/office/powerpoint/2010/main" val="378602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s1.mm.bing.net/th?id=HN.607987474666489518&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73" y="1466273"/>
            <a:ext cx="1733550" cy="2496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81000"/>
            <a:ext cx="7315200" cy="1154097"/>
          </a:xfrm>
        </p:spPr>
        <p:txBody>
          <a:bodyPr/>
          <a:lstStyle/>
          <a:p>
            <a:r>
              <a:rPr lang="en-US" dirty="0" smtClean="0"/>
              <a:t>Reasons for Colonization</a:t>
            </a:r>
            <a:endParaRPr lang="en-US" dirty="0"/>
          </a:p>
        </p:txBody>
      </p:sp>
      <p:sp>
        <p:nvSpPr>
          <p:cNvPr id="3" name="Content Placeholder 2"/>
          <p:cNvSpPr>
            <a:spLocks noGrp="1"/>
          </p:cNvSpPr>
          <p:nvPr>
            <p:ph idx="1"/>
          </p:nvPr>
        </p:nvSpPr>
        <p:spPr>
          <a:xfrm>
            <a:off x="1828800" y="1499347"/>
            <a:ext cx="7315200" cy="4267200"/>
          </a:xfrm>
        </p:spPr>
        <p:txBody>
          <a:bodyPr>
            <a:normAutofit fontScale="92500"/>
          </a:bodyPr>
          <a:lstStyle/>
          <a:p>
            <a:r>
              <a:rPr lang="en-US" sz="2400" dirty="0" smtClean="0"/>
              <a:t>God- Explorers and missionaries came in droves to convert what they considered the “uncivilized” people of the Americas to Christianity</a:t>
            </a:r>
          </a:p>
          <a:p>
            <a:pPr lvl="1"/>
            <a:r>
              <a:rPr lang="en-US" sz="2200" dirty="0" smtClean="0"/>
              <a:t>The Protestant Reformation was splitting the Church in Europe, some colonizers brought Protestantism to the New World while others brought Catholicism</a:t>
            </a:r>
          </a:p>
          <a:p>
            <a:r>
              <a:rPr lang="en-US" sz="2400" dirty="0" smtClean="0"/>
              <a:t>Glory- Explorers hoped to gain fame and a name for themselves and their countries through their explorations</a:t>
            </a:r>
          </a:p>
          <a:p>
            <a:r>
              <a:rPr lang="en-US" sz="2400" dirty="0" smtClean="0"/>
              <a:t>Gold- Many stories told of vast amounts of gold in the Americas, whether they found it or not, explorers could become very wealthy through trade </a:t>
            </a:r>
            <a:endParaRPr lang="en-US" sz="2400" dirty="0"/>
          </a:p>
        </p:txBody>
      </p:sp>
      <p:pic>
        <p:nvPicPr>
          <p:cNvPr id="14340" name="Picture 4" descr="https://mstartzman.pbworks.com/f/1256079900/go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4191000"/>
            <a:ext cx="150664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95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315200" cy="1154097"/>
          </a:xfrm>
        </p:spPr>
        <p:txBody>
          <a:bodyPr/>
          <a:lstStyle/>
          <a:p>
            <a:r>
              <a:rPr lang="en-US" dirty="0" smtClean="0"/>
              <a:t>Spanish Settlements</a:t>
            </a:r>
            <a:endParaRPr lang="en-US" dirty="0"/>
          </a:p>
        </p:txBody>
      </p:sp>
      <p:sp>
        <p:nvSpPr>
          <p:cNvPr id="3" name="Content Placeholder 2"/>
          <p:cNvSpPr>
            <a:spLocks noGrp="1"/>
          </p:cNvSpPr>
          <p:nvPr>
            <p:ph idx="1"/>
          </p:nvPr>
        </p:nvSpPr>
        <p:spPr>
          <a:xfrm>
            <a:off x="628073" y="1181179"/>
            <a:ext cx="5848927" cy="5448221"/>
          </a:xfrm>
        </p:spPr>
        <p:txBody>
          <a:bodyPr>
            <a:normAutofit/>
          </a:bodyPr>
          <a:lstStyle/>
          <a:p>
            <a:r>
              <a:rPr lang="en-US" sz="2600" dirty="0" smtClean="0"/>
              <a:t>Many missionaries came from Spain to convert Natives to Catholicism</a:t>
            </a:r>
          </a:p>
          <a:p>
            <a:r>
              <a:rPr lang="en-US" sz="2600" dirty="0" smtClean="0"/>
              <a:t>Others came who became know as Conquistadors- their main goal was conquest and they brutally killed many Natives</a:t>
            </a:r>
          </a:p>
          <a:p>
            <a:r>
              <a:rPr lang="en-US" sz="2600" dirty="0"/>
              <a:t>Most early Spanish settlements were in South America, Mexico and the </a:t>
            </a:r>
            <a:r>
              <a:rPr lang="en-US" sz="2600" dirty="0" smtClean="0"/>
              <a:t>Caribbean</a:t>
            </a:r>
          </a:p>
          <a:p>
            <a:pPr marL="45720" indent="0">
              <a:buNone/>
            </a:pPr>
            <a:endParaRPr lang="en-US" dirty="0" smtClean="0"/>
          </a:p>
          <a:p>
            <a:endParaRPr lang="en-US" dirty="0"/>
          </a:p>
        </p:txBody>
      </p:sp>
      <p:pic>
        <p:nvPicPr>
          <p:cNvPr id="16386" name="Picture 2" descr="http://sisamon.files.wordpress.com/2010/01/los-conquistadores-espanio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95400"/>
            <a:ext cx="243840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04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315200" cy="1154097"/>
          </a:xfrm>
        </p:spPr>
        <p:txBody>
          <a:bodyPr/>
          <a:lstStyle/>
          <a:p>
            <a:r>
              <a:rPr lang="en-US" dirty="0" smtClean="0"/>
              <a:t>Spanish Settlements</a:t>
            </a:r>
            <a:endParaRPr lang="en-US" dirty="0"/>
          </a:p>
        </p:txBody>
      </p:sp>
      <p:sp>
        <p:nvSpPr>
          <p:cNvPr id="3" name="Content Placeholder 2"/>
          <p:cNvSpPr>
            <a:spLocks noGrp="1"/>
          </p:cNvSpPr>
          <p:nvPr>
            <p:ph idx="1"/>
          </p:nvPr>
        </p:nvSpPr>
        <p:spPr>
          <a:xfrm>
            <a:off x="628073" y="1181179"/>
            <a:ext cx="5848927" cy="5448221"/>
          </a:xfrm>
        </p:spPr>
        <p:txBody>
          <a:bodyPr>
            <a:normAutofit lnSpcReduction="10000"/>
          </a:bodyPr>
          <a:lstStyle/>
          <a:p>
            <a:pPr marL="45720" indent="0">
              <a:buNone/>
            </a:pPr>
            <a:endParaRPr lang="en-US" dirty="0" smtClean="0"/>
          </a:p>
          <a:p>
            <a:r>
              <a:rPr lang="en-US" sz="2800" dirty="0" smtClean="0"/>
              <a:t>The Spanish began to push northward and made settlements in Florida and New Mexico</a:t>
            </a:r>
          </a:p>
          <a:p>
            <a:r>
              <a:rPr lang="en-US" sz="2800" dirty="0" smtClean="0"/>
              <a:t>Spanish colonists made money from some farming but mostly trade</a:t>
            </a:r>
          </a:p>
          <a:p>
            <a:r>
              <a:rPr lang="en-US" sz="2800" dirty="0"/>
              <a:t>Over 250,000 people immigrated to the Spanish Empire </a:t>
            </a:r>
          </a:p>
          <a:p>
            <a:r>
              <a:rPr lang="en-US" sz="2800" dirty="0"/>
              <a:t>Native Americans died off due to diseases and Mestizos (children of mixed race) became the largest part of the population</a:t>
            </a:r>
          </a:p>
          <a:p>
            <a:pPr marL="45720" indent="0">
              <a:buNone/>
            </a:pPr>
            <a:endParaRPr lang="en-US" sz="2800" dirty="0"/>
          </a:p>
        </p:txBody>
      </p:sp>
      <p:pic>
        <p:nvPicPr>
          <p:cNvPr id="19458" name="Picture 2" descr="http://www.frenchcreoles.com/CreoleCulture/creoleterminology/mestizo_NEW_clip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066800"/>
            <a:ext cx="2438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54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tinsonvirtualclassroom.wikispaces.com/file/view/ColonialExploration.jpg/309160772/ColonialExplo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315200"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545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872" y="454824"/>
            <a:ext cx="7315200" cy="1154097"/>
          </a:xfrm>
        </p:spPr>
        <p:txBody>
          <a:bodyPr/>
          <a:lstStyle/>
          <a:p>
            <a:r>
              <a:rPr lang="en-US" dirty="0" smtClean="0"/>
              <a:t>French Settlements</a:t>
            </a:r>
            <a:endParaRPr lang="en-US" dirty="0"/>
          </a:p>
        </p:txBody>
      </p:sp>
      <p:sp>
        <p:nvSpPr>
          <p:cNvPr id="3" name="Content Placeholder 2"/>
          <p:cNvSpPr>
            <a:spLocks noGrp="1"/>
          </p:cNvSpPr>
          <p:nvPr>
            <p:ph idx="1"/>
          </p:nvPr>
        </p:nvSpPr>
        <p:spPr>
          <a:xfrm>
            <a:off x="914400" y="1828800"/>
            <a:ext cx="7315200" cy="4724400"/>
          </a:xfrm>
        </p:spPr>
        <p:txBody>
          <a:bodyPr>
            <a:normAutofit/>
          </a:bodyPr>
          <a:lstStyle/>
          <a:p>
            <a:r>
              <a:rPr lang="en-US" sz="2400" dirty="0" smtClean="0"/>
              <a:t>French Settlers wanted to find a Northwest passage, a route to connect to Asia</a:t>
            </a:r>
          </a:p>
          <a:p>
            <a:r>
              <a:rPr lang="en-US" sz="2400" dirty="0" smtClean="0"/>
              <a:t>As they searched the Eastern coastline for a passage they encountered Native Americans who offered furs to trade for metal tools</a:t>
            </a:r>
          </a:p>
          <a:p>
            <a:r>
              <a:rPr lang="en-US" sz="2400" dirty="0" smtClean="0"/>
              <a:t>The Fur Trade soon exploded and became a major economic draw for the French</a:t>
            </a:r>
          </a:p>
          <a:p>
            <a:r>
              <a:rPr lang="en-US" sz="2400" dirty="0" smtClean="0"/>
              <a:t>The French relied on the Native Americans to help hunt beavers for furs and thus tried to keep good relationships with neighboring tribes</a:t>
            </a:r>
          </a:p>
          <a:p>
            <a:endParaRPr lang="en-US" dirty="0"/>
          </a:p>
        </p:txBody>
      </p:sp>
      <p:pic>
        <p:nvPicPr>
          <p:cNvPr id="15362" name="Picture 2" descr="http://ts1.mm.bing.net/th?id=HN.608016160755419520&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0018"/>
            <a:ext cx="2819400" cy="187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479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315200" cy="1154097"/>
          </a:xfrm>
        </p:spPr>
        <p:txBody>
          <a:bodyPr/>
          <a:lstStyle/>
          <a:p>
            <a:r>
              <a:rPr lang="en-US" dirty="0" smtClean="0"/>
              <a:t>French Settlements</a:t>
            </a:r>
            <a:endParaRPr lang="en-US" dirty="0"/>
          </a:p>
        </p:txBody>
      </p:sp>
      <p:sp>
        <p:nvSpPr>
          <p:cNvPr id="3" name="Content Placeholder 2"/>
          <p:cNvSpPr>
            <a:spLocks noGrp="1"/>
          </p:cNvSpPr>
          <p:nvPr>
            <p:ph idx="1"/>
          </p:nvPr>
        </p:nvSpPr>
        <p:spPr>
          <a:xfrm>
            <a:off x="228600" y="1066800"/>
            <a:ext cx="8686800" cy="5334000"/>
          </a:xfrm>
        </p:spPr>
        <p:txBody>
          <a:bodyPr>
            <a:normAutofit/>
          </a:bodyPr>
          <a:lstStyle/>
          <a:p>
            <a:r>
              <a:rPr lang="en-US" sz="2400" dirty="0" smtClean="0"/>
              <a:t>The new territory was called New France </a:t>
            </a:r>
          </a:p>
          <a:p>
            <a:r>
              <a:rPr lang="en-US" sz="2400" dirty="0" smtClean="0"/>
              <a:t>The colony grew slowly as it attracted few colonists</a:t>
            </a:r>
          </a:p>
          <a:p>
            <a:r>
              <a:rPr lang="en-US" sz="2400" dirty="0" smtClean="0"/>
              <a:t>Colonists were reluctant to clear the dense forests of the territory to make room for farms </a:t>
            </a:r>
          </a:p>
          <a:p>
            <a:r>
              <a:rPr lang="en-US" sz="2400" dirty="0" smtClean="0"/>
              <a:t>The long cold winters in Canada were also a factor for deterring people</a:t>
            </a:r>
          </a:p>
          <a:p>
            <a:r>
              <a:rPr lang="en-US" sz="2400" dirty="0" smtClean="0"/>
              <a:t>But though New France was a small colony, friendly relationships with the Natives allowed them to be successful in farming and trading </a:t>
            </a:r>
          </a:p>
          <a:p>
            <a:r>
              <a:rPr lang="en-US" sz="2400" dirty="0" smtClean="0"/>
              <a:t>Later the French made settlements in Louisiana and New Orleans which they valued as military standpoints but were not as successful </a:t>
            </a:r>
            <a:endParaRPr lang="en-US" sz="2400" dirty="0"/>
          </a:p>
        </p:txBody>
      </p:sp>
    </p:spTree>
    <p:extLst>
      <p:ext uri="{BB962C8B-B14F-4D97-AF65-F5344CB8AC3E}">
        <p14:creationId xmlns:p14="http://schemas.microsoft.com/office/powerpoint/2010/main" val="1669441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r.nps.gov/history/online_books/explorers/images/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804726" cy="559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73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54097"/>
          </a:xfrm>
        </p:spPr>
        <p:txBody>
          <a:bodyPr/>
          <a:lstStyle/>
          <a:p>
            <a:r>
              <a:rPr lang="en-US" dirty="0" smtClean="0"/>
              <a:t>English Settlements</a:t>
            </a:r>
            <a:endParaRPr lang="en-US" dirty="0"/>
          </a:p>
        </p:txBody>
      </p:sp>
      <p:pic>
        <p:nvPicPr>
          <p:cNvPr id="22530" name="Picture 2" descr="http://www.uintahbasintah.org/images/jamestownt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255" y="4343400"/>
            <a:ext cx="5715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371600"/>
            <a:ext cx="7315200" cy="3539527"/>
          </a:xfrm>
        </p:spPr>
        <p:txBody>
          <a:bodyPr>
            <a:normAutofit lnSpcReduction="10000"/>
          </a:bodyPr>
          <a:lstStyle/>
          <a:p>
            <a:r>
              <a:rPr lang="en-US" sz="2400" dirty="0" smtClean="0"/>
              <a:t>The first successful English settlement was in 1607 in Jamestown (which is now Virginia)</a:t>
            </a:r>
          </a:p>
          <a:p>
            <a:r>
              <a:rPr lang="en-US" sz="2400" dirty="0" smtClean="0"/>
              <a:t>Early colonists were Protestants seeking religious freedom and riches</a:t>
            </a:r>
          </a:p>
          <a:p>
            <a:r>
              <a:rPr lang="en-US" sz="2400" dirty="0" smtClean="0"/>
              <a:t>The English wanted to send poor people to work in the colonies to help boost their economy with farming</a:t>
            </a:r>
          </a:p>
          <a:p>
            <a:r>
              <a:rPr lang="en-US" sz="2400" dirty="0" smtClean="0"/>
              <a:t>Early settlers dealt with war with the Indians, disease, and starvation</a:t>
            </a:r>
          </a:p>
          <a:p>
            <a:endParaRPr lang="en-US" dirty="0" smtClean="0"/>
          </a:p>
          <a:p>
            <a:endParaRPr lang="en-US" dirty="0"/>
          </a:p>
        </p:txBody>
      </p:sp>
    </p:spTree>
    <p:extLst>
      <p:ext uri="{BB962C8B-B14F-4D97-AF65-F5344CB8AC3E}">
        <p14:creationId xmlns:p14="http://schemas.microsoft.com/office/powerpoint/2010/main" val="3974389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2400"/>
            <a:ext cx="7315200" cy="115409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English Settlements</a:t>
            </a:r>
            <a:endParaRPr lang="en-US" dirty="0"/>
          </a:p>
        </p:txBody>
      </p:sp>
      <p:sp>
        <p:nvSpPr>
          <p:cNvPr id="4" name="Content Placeholder 2"/>
          <p:cNvSpPr txBox="1">
            <a:spLocks/>
          </p:cNvSpPr>
          <p:nvPr/>
        </p:nvSpPr>
        <p:spPr>
          <a:xfrm>
            <a:off x="533400" y="1371600"/>
            <a:ext cx="7315200" cy="3539527"/>
          </a:xfrm>
          <a:prstGeom prst="rect">
            <a:avLst/>
          </a:prstGeom>
        </p:spPr>
        <p:txBody>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smtClean="0"/>
          </a:p>
          <a:p>
            <a:endParaRPr lang="en-US" dirty="0"/>
          </a:p>
        </p:txBody>
      </p:sp>
      <p:sp>
        <p:nvSpPr>
          <p:cNvPr id="2" name="TextBox 1"/>
          <p:cNvSpPr txBox="1"/>
          <p:nvPr/>
        </p:nvSpPr>
        <p:spPr>
          <a:xfrm>
            <a:off x="205508" y="838200"/>
            <a:ext cx="4823691" cy="6032421"/>
          </a:xfrm>
          <a:prstGeom prst="rect">
            <a:avLst/>
          </a:prstGeom>
          <a:noFill/>
        </p:spPr>
        <p:txBody>
          <a:bodyPr wrap="square" rtlCol="0">
            <a:spAutoFit/>
          </a:bodyPr>
          <a:lstStyle/>
          <a:p>
            <a:pPr marL="285750" indent="-285750">
              <a:buFont typeface="Arial" pitchFamily="34" charset="0"/>
              <a:buChar char="•"/>
            </a:pPr>
            <a:r>
              <a:rPr lang="en-US" sz="2600" dirty="0" smtClean="0"/>
              <a:t>After years of hardship, the English led by John Rolfe started to grow tobacco as a cash crop</a:t>
            </a:r>
          </a:p>
          <a:p>
            <a:pPr marL="285750" indent="-285750">
              <a:buFont typeface="Arial" pitchFamily="34" charset="0"/>
              <a:buChar char="•"/>
            </a:pPr>
            <a:r>
              <a:rPr lang="en-US" sz="2600" dirty="0" smtClean="0"/>
              <a:t>Tobacco was becoming widely popular in England and was the settlement’s savior</a:t>
            </a:r>
          </a:p>
          <a:p>
            <a:pPr marL="285750" indent="-285750">
              <a:buFont typeface="Arial" pitchFamily="34" charset="0"/>
              <a:buChar char="•"/>
            </a:pPr>
            <a:r>
              <a:rPr lang="en-US" sz="2600" dirty="0" smtClean="0"/>
              <a:t>The profits attracted new settlers as did the </a:t>
            </a:r>
            <a:r>
              <a:rPr lang="en-US" sz="2600" dirty="0" err="1" smtClean="0"/>
              <a:t>headright</a:t>
            </a:r>
            <a:r>
              <a:rPr lang="en-US" sz="2600" dirty="0" smtClean="0"/>
              <a:t> system which promised free land to some settlers</a:t>
            </a:r>
          </a:p>
          <a:p>
            <a:pPr marL="285750" indent="-285750">
              <a:buFont typeface="Arial" pitchFamily="34" charset="0"/>
              <a:buChar char="•"/>
            </a:pPr>
            <a:r>
              <a:rPr lang="en-US" sz="2600" dirty="0" smtClean="0"/>
              <a:t>Soon English colonies were quickly growing</a:t>
            </a:r>
          </a:p>
          <a:p>
            <a:endParaRPr lang="en-US" dirty="0"/>
          </a:p>
        </p:txBody>
      </p:sp>
      <p:pic>
        <p:nvPicPr>
          <p:cNvPr id="21508" name="Picture 4" descr="http://ts3.mm.bing.net/th?id=HN.608010426972376256&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1447800"/>
            <a:ext cx="3759201" cy="392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943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7400"/>
            <a:ext cx="7315200" cy="1154097"/>
          </a:xfrm>
        </p:spPr>
        <p:txBody>
          <a:bodyPr/>
          <a:lstStyle/>
          <a:p>
            <a:r>
              <a:rPr lang="en-US" dirty="0" smtClean="0"/>
              <a:t>Then came 1492…</a:t>
            </a:r>
            <a:endParaRPr lang="en-US" dirty="0"/>
          </a:p>
        </p:txBody>
      </p:sp>
      <p:sp>
        <p:nvSpPr>
          <p:cNvPr id="3" name="Content Placeholder 2"/>
          <p:cNvSpPr>
            <a:spLocks noGrp="1"/>
          </p:cNvSpPr>
          <p:nvPr>
            <p:ph idx="1"/>
          </p:nvPr>
        </p:nvSpPr>
        <p:spPr>
          <a:xfrm>
            <a:off x="873967" y="3290764"/>
            <a:ext cx="7315200" cy="3539527"/>
          </a:xfrm>
        </p:spPr>
        <p:txBody>
          <a:bodyPr/>
          <a:lstStyle/>
          <a:p>
            <a:r>
              <a:rPr lang="en-US" sz="3200" dirty="0" smtClean="0"/>
              <a:t>We all know what happened.</a:t>
            </a:r>
          </a:p>
          <a:p>
            <a:r>
              <a:rPr lang="en-US" sz="3200" dirty="0" smtClean="0"/>
              <a:t>Today we will look at this one event to discuss how we learn about history</a:t>
            </a:r>
          </a:p>
          <a:p>
            <a:endParaRPr lang="en-US" dirty="0"/>
          </a:p>
        </p:txBody>
      </p:sp>
      <p:pic>
        <p:nvPicPr>
          <p:cNvPr id="13314" name="Picture 2" descr="http://0.tqn.com/h/webclipart/1/H/d/C/6/Nina-Pinta-and-Santa-Ma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
            <a:ext cx="357673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7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te-canzley.com/en/images/timeline/1492/columbus_painting-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363930"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72200" y="533400"/>
            <a:ext cx="1676400" cy="523220"/>
          </a:xfrm>
          <a:prstGeom prst="rect">
            <a:avLst/>
          </a:prstGeom>
          <a:noFill/>
        </p:spPr>
        <p:txBody>
          <a:bodyPr wrap="square" rtlCol="0">
            <a:spAutoFit/>
          </a:bodyPr>
          <a:lstStyle/>
          <a:p>
            <a:r>
              <a:rPr lang="en-US" sz="2800" dirty="0" smtClean="0">
                <a:solidFill>
                  <a:srgbClr val="FFC000"/>
                </a:solidFill>
              </a:rPr>
              <a:t>Image 1</a:t>
            </a:r>
            <a:endParaRPr lang="en-US" sz="2800" dirty="0">
              <a:solidFill>
                <a:srgbClr val="FFC000"/>
              </a:solidFill>
            </a:endParaRPr>
          </a:p>
        </p:txBody>
      </p:sp>
    </p:spTree>
    <p:extLst>
      <p:ext uri="{BB962C8B-B14F-4D97-AF65-F5344CB8AC3E}">
        <p14:creationId xmlns:p14="http://schemas.microsoft.com/office/powerpoint/2010/main" val="561553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2.bp.blogspot.com/-RERl2Safryk/T2R48048pHI/AAAAAAAAAEo/znf23N884rc/s1600/COL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5299"/>
            <a:ext cx="5486400" cy="5775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72200" y="533400"/>
            <a:ext cx="1676400" cy="523220"/>
          </a:xfrm>
          <a:prstGeom prst="rect">
            <a:avLst/>
          </a:prstGeom>
          <a:noFill/>
        </p:spPr>
        <p:txBody>
          <a:bodyPr wrap="square" rtlCol="0">
            <a:spAutoFit/>
          </a:bodyPr>
          <a:lstStyle/>
          <a:p>
            <a:r>
              <a:rPr lang="en-US" sz="2800" dirty="0" smtClean="0">
                <a:solidFill>
                  <a:srgbClr val="FFC000"/>
                </a:solidFill>
              </a:rPr>
              <a:t>Image 2</a:t>
            </a:r>
            <a:endParaRPr lang="en-US" sz="2800" dirty="0">
              <a:solidFill>
                <a:srgbClr val="FFC000"/>
              </a:solidFill>
            </a:endParaRPr>
          </a:p>
        </p:txBody>
      </p:sp>
    </p:spTree>
    <p:extLst>
      <p:ext uri="{BB962C8B-B14F-4D97-AF65-F5344CB8AC3E}">
        <p14:creationId xmlns:p14="http://schemas.microsoft.com/office/powerpoint/2010/main" val="34045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1.bp.blogspot.com/-kIJcZkkC1VI/TdcSOkeB2dI/AAAAAAAAAFk/pjGlfRQp4os/s1600/columbian%2Bex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1"/>
            <a:ext cx="8048386" cy="42158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72200" y="533400"/>
            <a:ext cx="1676400" cy="523220"/>
          </a:xfrm>
          <a:prstGeom prst="rect">
            <a:avLst/>
          </a:prstGeom>
          <a:noFill/>
        </p:spPr>
        <p:txBody>
          <a:bodyPr wrap="square" rtlCol="0">
            <a:spAutoFit/>
          </a:bodyPr>
          <a:lstStyle/>
          <a:p>
            <a:r>
              <a:rPr lang="en-US" sz="2800" dirty="0" smtClean="0">
                <a:solidFill>
                  <a:srgbClr val="FFC000"/>
                </a:solidFill>
              </a:rPr>
              <a:t>Image 3</a:t>
            </a:r>
            <a:endParaRPr lang="en-US" sz="2800" dirty="0">
              <a:solidFill>
                <a:srgbClr val="FFC000"/>
              </a:solidFill>
            </a:endParaRPr>
          </a:p>
        </p:txBody>
      </p:sp>
    </p:spTree>
    <p:extLst>
      <p:ext uri="{BB962C8B-B14F-4D97-AF65-F5344CB8AC3E}">
        <p14:creationId xmlns:p14="http://schemas.microsoft.com/office/powerpoint/2010/main" val="2620071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i.telegraph.co.uk/multimedia/archive/01772/columbus_177295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7975469" cy="4991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72200" y="533400"/>
            <a:ext cx="1676400" cy="523220"/>
          </a:xfrm>
          <a:prstGeom prst="rect">
            <a:avLst/>
          </a:prstGeom>
          <a:noFill/>
        </p:spPr>
        <p:txBody>
          <a:bodyPr wrap="square" rtlCol="0">
            <a:spAutoFit/>
          </a:bodyPr>
          <a:lstStyle/>
          <a:p>
            <a:r>
              <a:rPr lang="en-US" sz="2800" dirty="0" smtClean="0">
                <a:solidFill>
                  <a:srgbClr val="FFC000"/>
                </a:solidFill>
              </a:rPr>
              <a:t>Image 4</a:t>
            </a:r>
            <a:endParaRPr lang="en-US" sz="2800" dirty="0">
              <a:solidFill>
                <a:srgbClr val="FFC000"/>
              </a:solidFill>
            </a:endParaRPr>
          </a:p>
        </p:txBody>
      </p:sp>
    </p:spTree>
    <p:extLst>
      <p:ext uri="{BB962C8B-B14F-4D97-AF65-F5344CB8AC3E}">
        <p14:creationId xmlns:p14="http://schemas.microsoft.com/office/powerpoint/2010/main" val="4249054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globalhistorycullen.wikispaces.com/file/view/Native_American_Population_Chart_1518-1593_06.03.jpg/69660961/Native_American_Population_Chart_1518-1593_0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199"/>
            <a:ext cx="5715000" cy="50573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72200" y="533400"/>
            <a:ext cx="1676400" cy="523220"/>
          </a:xfrm>
          <a:prstGeom prst="rect">
            <a:avLst/>
          </a:prstGeom>
          <a:noFill/>
        </p:spPr>
        <p:txBody>
          <a:bodyPr wrap="square" rtlCol="0">
            <a:spAutoFit/>
          </a:bodyPr>
          <a:lstStyle/>
          <a:p>
            <a:r>
              <a:rPr lang="en-US" sz="2800" dirty="0" smtClean="0">
                <a:solidFill>
                  <a:srgbClr val="FFC000"/>
                </a:solidFill>
              </a:rPr>
              <a:t>Image 5</a:t>
            </a:r>
            <a:endParaRPr lang="en-US" sz="2800" dirty="0">
              <a:solidFill>
                <a:srgbClr val="FFC000"/>
              </a:solidFill>
            </a:endParaRPr>
          </a:p>
        </p:txBody>
      </p:sp>
    </p:spTree>
    <p:extLst>
      <p:ext uri="{BB962C8B-B14F-4D97-AF65-F5344CB8AC3E}">
        <p14:creationId xmlns:p14="http://schemas.microsoft.com/office/powerpoint/2010/main" val="304283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heghostdiaries.com/wp-content/uploads/2013/10/columbus-atro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286" y="1143000"/>
            <a:ext cx="7699664" cy="51331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72200" y="533400"/>
            <a:ext cx="1676400" cy="523220"/>
          </a:xfrm>
          <a:prstGeom prst="rect">
            <a:avLst/>
          </a:prstGeom>
          <a:noFill/>
        </p:spPr>
        <p:txBody>
          <a:bodyPr wrap="square" rtlCol="0">
            <a:spAutoFit/>
          </a:bodyPr>
          <a:lstStyle/>
          <a:p>
            <a:r>
              <a:rPr lang="en-US" sz="2800" dirty="0" smtClean="0">
                <a:solidFill>
                  <a:srgbClr val="FFC000"/>
                </a:solidFill>
              </a:rPr>
              <a:t>Image 6</a:t>
            </a:r>
            <a:endParaRPr lang="en-US" sz="2800" dirty="0">
              <a:solidFill>
                <a:srgbClr val="FFC000"/>
              </a:solidFill>
            </a:endParaRPr>
          </a:p>
        </p:txBody>
      </p:sp>
    </p:spTree>
    <p:extLst>
      <p:ext uri="{BB962C8B-B14F-4D97-AF65-F5344CB8AC3E}">
        <p14:creationId xmlns:p14="http://schemas.microsoft.com/office/powerpoint/2010/main" val="2367696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8605</TotalTime>
  <Words>1403</Words>
  <Application>Microsoft Office PowerPoint</Application>
  <PresentationFormat>On-screen Show (4:3)</PresentationFormat>
  <Paragraphs>81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Perspective</vt:lpstr>
      <vt:lpstr>Early Exploration and Colonization</vt:lpstr>
      <vt:lpstr>Where we start…</vt:lpstr>
      <vt:lpstr>Then came 1492…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 1</vt:lpstr>
      <vt:lpstr>Doc 2</vt:lpstr>
      <vt:lpstr>Doc 3</vt:lpstr>
      <vt:lpstr>Doc 4</vt:lpstr>
      <vt:lpstr>Doc 5</vt:lpstr>
      <vt:lpstr>Let’s Review</vt:lpstr>
      <vt:lpstr>Closing thought</vt:lpstr>
      <vt:lpstr>Early Settlers of the Americas</vt:lpstr>
      <vt:lpstr>PowerPoint Presentation</vt:lpstr>
      <vt:lpstr>Reasons for Colonization</vt:lpstr>
      <vt:lpstr>Spanish Settlements</vt:lpstr>
      <vt:lpstr>Spanish Settlements</vt:lpstr>
      <vt:lpstr>PowerPoint Presentation</vt:lpstr>
      <vt:lpstr>French Settlements</vt:lpstr>
      <vt:lpstr>French Settlements</vt:lpstr>
      <vt:lpstr>PowerPoint Presentation</vt:lpstr>
      <vt:lpstr>English Settlements</vt:lpstr>
      <vt:lpstr>PowerPoint Presentation</vt:lpstr>
    </vt:vector>
  </TitlesOfParts>
  <Company>TMAPCHS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Exploration and Colonization</dc:title>
  <dc:creator>Annie Luttrell</dc:creator>
  <cp:lastModifiedBy>Annie Luttrell</cp:lastModifiedBy>
  <cp:revision>27</cp:revision>
  <dcterms:created xsi:type="dcterms:W3CDTF">2014-08-15T20:24:00Z</dcterms:created>
  <dcterms:modified xsi:type="dcterms:W3CDTF">2014-08-21T19:49:25Z</dcterms:modified>
</cp:coreProperties>
</file>