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9" r:id="rId1"/>
  </p:sldMasterIdLst>
  <p:sldIdLst>
    <p:sldId id="256" r:id="rId2"/>
    <p:sldId id="257" r:id="rId3"/>
    <p:sldId id="259" r:id="rId4"/>
    <p:sldId id="260" r:id="rId5"/>
    <p:sldId id="271" r:id="rId6"/>
    <p:sldId id="258" r:id="rId7"/>
    <p:sldId id="266" r:id="rId8"/>
    <p:sldId id="261" r:id="rId9"/>
    <p:sldId id="262" r:id="rId10"/>
    <p:sldId id="263" r:id="rId11"/>
    <p:sldId id="267" r:id="rId12"/>
    <p:sldId id="273" r:id="rId13"/>
    <p:sldId id="264" r:id="rId14"/>
    <p:sldId id="272" r:id="rId15"/>
    <p:sldId id="265" r:id="rId16"/>
    <p:sldId id="268" r:id="rId17"/>
    <p:sldId id="270" r:id="rId18"/>
    <p:sldId id="26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1" d="100"/>
          <a:sy n="91" d="100"/>
        </p:scale>
        <p:origin x="-84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A41E71D-F939-554C-8B25-D627DD3A166C}" type="datetimeFigureOut">
              <a:rPr lang="en-US" smtClean="0"/>
              <a:pPr/>
              <a:t>9/4/11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4193573-CB04-2F4A-8A85-2684ADF8462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41E71D-F939-554C-8B25-D627DD3A166C}" type="datetimeFigureOut">
              <a:rPr lang="en-US" smtClean="0"/>
              <a:pPr/>
              <a:t>9/4/11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93573-CB04-2F4A-8A85-2684ADF846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41E71D-F939-554C-8B25-D627DD3A166C}" type="datetimeFigureOut">
              <a:rPr lang="en-US" smtClean="0"/>
              <a:pPr/>
              <a:t>9/4/11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93573-CB04-2F4A-8A85-2684ADF846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41E71D-F939-554C-8B25-D627DD3A166C}" type="datetimeFigureOut">
              <a:rPr lang="en-US" smtClean="0"/>
              <a:pPr/>
              <a:t>9/4/11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93573-CB04-2F4A-8A85-2684ADF846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A41E71D-F939-554C-8B25-D627DD3A166C}" type="datetimeFigureOut">
              <a:rPr lang="en-US" smtClean="0"/>
              <a:pPr/>
              <a:t>9/4/11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93573-CB04-2F4A-8A85-2684ADF8462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41E71D-F939-554C-8B25-D627DD3A166C}" type="datetimeFigureOut">
              <a:rPr lang="en-US" smtClean="0"/>
              <a:pPr/>
              <a:t>9/4/11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93573-CB04-2F4A-8A85-2684ADF846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A41E71D-F939-554C-8B25-D627DD3A166C}" type="datetimeFigureOut">
              <a:rPr lang="en-US" smtClean="0"/>
              <a:pPr/>
              <a:t>9/4/11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193573-CB04-2F4A-8A85-2684ADF846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A41E71D-F939-554C-8B25-D627DD3A166C}" type="datetimeFigureOut">
              <a:rPr lang="en-US" smtClean="0"/>
              <a:pPr/>
              <a:t>9/4/11</a:t>
            </a:fld>
            <a:endParaRPr lang="en-US"/>
          </a:p>
        </p:txBody>
      </p:sp>
      <p:sp>
        <p:nvSpPr>
          <p:cNvPr id="8" name="Slide Number Placeholder 7"/>
          <p:cNvSpPr>
            <a:spLocks noGrp="1"/>
          </p:cNvSpPr>
          <p:nvPr>
            <p:ph type="sldNum" sz="quarter" idx="11"/>
          </p:nvPr>
        </p:nvSpPr>
        <p:spPr/>
        <p:txBody>
          <a:bodyPr/>
          <a:lstStyle/>
          <a:p>
            <a:fld id="{C4193573-CB04-2F4A-8A85-2684ADF84621}"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1E71D-F939-554C-8B25-D627DD3A166C}" type="datetimeFigureOut">
              <a:rPr lang="en-US" smtClean="0"/>
              <a:pPr/>
              <a:t>9/4/11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193573-CB04-2F4A-8A85-2684ADF846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41E71D-F939-554C-8B25-D627DD3A166C}" type="datetimeFigureOut">
              <a:rPr lang="en-US" smtClean="0"/>
              <a:pPr/>
              <a:t>9/4/11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C4193573-CB04-2F4A-8A85-2684ADF846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A41E71D-F939-554C-8B25-D627DD3A166C}" type="datetimeFigureOut">
              <a:rPr lang="en-US" smtClean="0"/>
              <a:pPr/>
              <a:t>9/4/11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93573-CB04-2F4A-8A85-2684ADF846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A41E71D-F939-554C-8B25-D627DD3A166C}" type="datetimeFigureOut">
              <a:rPr lang="en-US" smtClean="0"/>
              <a:pPr/>
              <a:t>9/4/11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4193573-CB04-2F4A-8A85-2684ADF846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df"/><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United Nations</a:t>
            </a:r>
            <a:endParaRPr lang="en-US" dirty="0"/>
          </a:p>
        </p:txBody>
      </p:sp>
      <p:sp>
        <p:nvSpPr>
          <p:cNvPr id="5" name="Subtitle 4"/>
          <p:cNvSpPr>
            <a:spLocks noGrp="1"/>
          </p:cNvSpPr>
          <p:nvPr>
            <p:ph type="subTitle" idx="1"/>
          </p:nvPr>
        </p:nvSpPr>
        <p:spPr/>
        <p:txBody>
          <a:bodyPr/>
          <a:lstStyle/>
          <a:p>
            <a:r>
              <a:rPr lang="en-US" dirty="0" smtClean="0"/>
              <a:t>Introductory Notes</a:t>
            </a:r>
            <a:endParaRPr lang="en-US" dirty="0"/>
          </a:p>
        </p:txBody>
      </p:sp>
      <p:pic>
        <p:nvPicPr>
          <p:cNvPr id="6" name="Picture 5"/>
          <p:cNvPicPr>
            <a:picLocks noChangeAspect="1"/>
          </p:cNvPicPr>
          <p:nvPr/>
        </p:nvPicPr>
        <p:blipFill>
          <a:blip r:embed="rId2"/>
          <a:stretch>
            <a:fillRect/>
          </a:stretch>
        </p:blipFill>
        <p:spPr>
          <a:xfrm>
            <a:off x="4178033" y="733737"/>
            <a:ext cx="3744844" cy="2101226"/>
          </a:xfrm>
          <a:prstGeom prst="rect">
            <a:avLst/>
          </a:prstGeom>
        </p:spPr>
      </p:pic>
      <p:pic>
        <p:nvPicPr>
          <p:cNvPr id="7" name="Picture 6"/>
          <p:cNvPicPr>
            <a:picLocks noChangeAspect="1"/>
          </p:cNvPicPr>
          <p:nvPr/>
        </p:nvPicPr>
        <p:blipFill>
          <a:blip r:embed="rId3"/>
          <a:stretch>
            <a:fillRect/>
          </a:stretch>
        </p:blipFill>
        <p:spPr>
          <a:xfrm>
            <a:off x="3058945" y="4375861"/>
            <a:ext cx="2658097" cy="2009027"/>
          </a:xfrm>
          <a:prstGeom prst="rect">
            <a:avLst/>
          </a:prstGeom>
        </p:spPr>
      </p:pic>
      <p:pic>
        <p:nvPicPr>
          <p:cNvPr id="8" name="Picture 7"/>
          <p:cNvPicPr>
            <a:picLocks noChangeAspect="1"/>
          </p:cNvPicPr>
          <p:nvPr/>
        </p:nvPicPr>
        <p:blipFill>
          <a:blip r:embed="rId4"/>
          <a:stretch>
            <a:fillRect/>
          </a:stretch>
        </p:blipFill>
        <p:spPr>
          <a:xfrm>
            <a:off x="971608" y="510709"/>
            <a:ext cx="2087337" cy="27867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Structure of the UN</a:t>
            </a:r>
            <a:endParaRPr lang="en-US" dirty="0"/>
          </a:p>
        </p:txBody>
      </p:sp>
      <p:pic>
        <p:nvPicPr>
          <p:cNvPr id="4" name="Content Placeholder 3" descr="un_system_chart_colour_sm.pdf"/>
          <p:cNvPicPr>
            <a:picLocks noGrp="1" noChangeAspect="1"/>
          </p:cNvPicPr>
          <p:nvPr>
            <p:ph idx="1"/>
          </p:nvPr>
        </p:nvPicPr>
        <mc:AlternateContent>
          <mc:Choice xmlns:ma="http://schemas.microsoft.com/office/mac/drawingml/2008/main" Requires="ma">
            <p:blipFill>
              <a:blip r:embed="rId2"/>
              <a:srcRect l="-13748" r="-13748"/>
              <a:stretch>
                <a:fillRect/>
              </a:stretch>
            </p:blipFill>
          </mc:Choice>
          <mc:Fallback>
            <p:blipFill>
              <a:blip r:embed="rId3"/>
              <a:srcRect l="-13748" r="-13748"/>
              <a:stretch>
                <a:fillRect/>
              </a:stretch>
            </p:blipFill>
          </mc:Fallback>
        </mc:AlternateContent>
        <p:spPr>
          <a:xfrm>
            <a:off x="-558800" y="1049867"/>
            <a:ext cx="9347200" cy="580813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Structure of the UN</a:t>
            </a:r>
            <a:endParaRPr lang="en-US" dirty="0"/>
          </a:p>
        </p:txBody>
      </p:sp>
      <p:sp>
        <p:nvSpPr>
          <p:cNvPr id="3" name="Content Placeholder 2"/>
          <p:cNvSpPr>
            <a:spLocks noGrp="1"/>
          </p:cNvSpPr>
          <p:nvPr>
            <p:ph idx="1"/>
          </p:nvPr>
        </p:nvSpPr>
        <p:spPr/>
        <p:txBody>
          <a:bodyPr/>
          <a:lstStyle/>
          <a:p>
            <a:r>
              <a:rPr lang="en-US" dirty="0" smtClean="0"/>
              <a:t>General Assembly (NY)</a:t>
            </a:r>
          </a:p>
          <a:p>
            <a:r>
              <a:rPr lang="en-US" dirty="0" smtClean="0"/>
              <a:t>Security Council (NY)</a:t>
            </a:r>
          </a:p>
          <a:p>
            <a:r>
              <a:rPr lang="en-US" dirty="0" smtClean="0"/>
              <a:t>Economic and Social Council (NY)</a:t>
            </a:r>
          </a:p>
          <a:p>
            <a:r>
              <a:rPr lang="en-US" dirty="0" smtClean="0"/>
              <a:t>Trusteeship Council (NY)</a:t>
            </a:r>
          </a:p>
          <a:p>
            <a:r>
              <a:rPr lang="en-US" dirty="0" smtClean="0"/>
              <a:t>Secretariat (NY)</a:t>
            </a:r>
          </a:p>
          <a:p>
            <a:r>
              <a:rPr lang="en-US" dirty="0" smtClean="0"/>
              <a:t>International Court of Justice (Netherlands)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49300" y="3166533"/>
            <a:ext cx="7467600" cy="1143000"/>
          </a:xfrm>
        </p:spPr>
        <p:txBody>
          <a:bodyPr>
            <a:normAutofit fontScale="90000"/>
          </a:bodyPr>
          <a:lstStyle/>
          <a:p>
            <a:r>
              <a:rPr lang="en-US" dirty="0" smtClean="0"/>
              <a:t>Secretary General of the UN-</a:t>
            </a:r>
            <a:br>
              <a:rPr lang="en-US" dirty="0" smtClean="0"/>
            </a:br>
            <a:r>
              <a:rPr lang="en-US" dirty="0" smtClean="0"/>
              <a:t>Ban-</a:t>
            </a:r>
            <a:r>
              <a:rPr lang="en-US" dirty="0" err="1" smtClean="0"/>
              <a:t>Ki</a:t>
            </a:r>
            <a:r>
              <a:rPr lang="en-US" dirty="0" smtClean="0"/>
              <a:t>-Moon</a:t>
            </a:r>
            <a:endParaRPr lang="en-US" dirty="0"/>
          </a:p>
        </p:txBody>
      </p:sp>
      <p:sp>
        <p:nvSpPr>
          <p:cNvPr id="6" name="Content Placeholder 5"/>
          <p:cNvSpPr>
            <a:spLocks noGrp="1"/>
          </p:cNvSpPr>
          <p:nvPr>
            <p:ph sz="half" idx="2"/>
          </p:nvPr>
        </p:nvSpPr>
        <p:spPr>
          <a:xfrm>
            <a:off x="1286933" y="4758267"/>
            <a:ext cx="6637867" cy="1816630"/>
          </a:xfrm>
        </p:spPr>
        <p:txBody>
          <a:bodyPr/>
          <a:lstStyle/>
          <a:p>
            <a:r>
              <a:rPr lang="en-US" dirty="0" smtClean="0"/>
              <a:t>He is the leader of the UN, presides over the Secretariat and is the face on the UN</a:t>
            </a:r>
            <a:endParaRPr lang="en-US" dirty="0"/>
          </a:p>
        </p:txBody>
      </p:sp>
      <p:pic>
        <p:nvPicPr>
          <p:cNvPr id="8" name="Picture 7"/>
          <p:cNvPicPr>
            <a:picLocks noChangeAspect="1"/>
          </p:cNvPicPr>
          <p:nvPr/>
        </p:nvPicPr>
        <p:blipFill>
          <a:blip r:embed="rId2"/>
          <a:stretch>
            <a:fillRect/>
          </a:stretch>
        </p:blipFill>
        <p:spPr>
          <a:xfrm>
            <a:off x="2912533" y="361950"/>
            <a:ext cx="3585634" cy="271007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Assembly</a:t>
            </a:r>
            <a:endParaRPr lang="en-US" dirty="0"/>
          </a:p>
        </p:txBody>
      </p:sp>
      <p:sp>
        <p:nvSpPr>
          <p:cNvPr id="3" name="Content Placeholder 2"/>
          <p:cNvSpPr>
            <a:spLocks noGrp="1"/>
          </p:cNvSpPr>
          <p:nvPr>
            <p:ph idx="1"/>
          </p:nvPr>
        </p:nvSpPr>
        <p:spPr/>
        <p:txBody>
          <a:bodyPr/>
          <a:lstStyle/>
          <a:p>
            <a:r>
              <a:rPr lang="en-US" dirty="0" smtClean="0"/>
              <a:t>The main structure of the UN</a:t>
            </a:r>
          </a:p>
          <a:p>
            <a:r>
              <a:rPr lang="en-US" dirty="0" smtClean="0"/>
              <a:t>Made up of all UN member states- each has one vote</a:t>
            </a:r>
          </a:p>
          <a:p>
            <a:r>
              <a:rPr lang="en-US" dirty="0" smtClean="0"/>
              <a:t>Decisions on important issues require two thirds majority</a:t>
            </a:r>
          </a:p>
          <a:p>
            <a:r>
              <a:rPr lang="en-US" dirty="0" smtClean="0"/>
              <a:t>Main functions: Maintain peace, make recommendations to security council, promote international cooperation, promote human rights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5890" y="458670"/>
            <a:ext cx="8222302" cy="546713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Council</a:t>
            </a:r>
            <a:endParaRPr lang="en-US" dirty="0"/>
          </a:p>
        </p:txBody>
      </p:sp>
      <p:sp>
        <p:nvSpPr>
          <p:cNvPr id="3" name="Content Placeholder 2"/>
          <p:cNvSpPr>
            <a:spLocks noGrp="1"/>
          </p:cNvSpPr>
          <p:nvPr>
            <p:ph idx="1"/>
          </p:nvPr>
        </p:nvSpPr>
        <p:spPr>
          <a:xfrm>
            <a:off x="457200" y="1600200"/>
            <a:ext cx="8197850" cy="4525963"/>
          </a:xfrm>
        </p:spPr>
        <p:txBody>
          <a:bodyPr>
            <a:normAutofit fontScale="92500" lnSpcReduction="20000"/>
          </a:bodyPr>
          <a:lstStyle/>
          <a:p>
            <a:r>
              <a:rPr lang="en-US" dirty="0" smtClean="0"/>
              <a:t>Primary responsibility to maintain peace and security</a:t>
            </a:r>
          </a:p>
          <a:p>
            <a:r>
              <a:rPr lang="en-US" dirty="0" smtClean="0"/>
              <a:t>15 Council Members</a:t>
            </a:r>
          </a:p>
          <a:p>
            <a:r>
              <a:rPr lang="en-US" dirty="0" smtClean="0"/>
              <a:t>5 Permanent Members</a:t>
            </a:r>
          </a:p>
          <a:p>
            <a:pPr lvl="1"/>
            <a:r>
              <a:rPr lang="en-US" dirty="0" smtClean="0"/>
              <a:t>China</a:t>
            </a:r>
          </a:p>
          <a:p>
            <a:pPr lvl="1"/>
            <a:r>
              <a:rPr lang="en-US" dirty="0" smtClean="0"/>
              <a:t>France</a:t>
            </a:r>
          </a:p>
          <a:p>
            <a:pPr lvl="1"/>
            <a:r>
              <a:rPr lang="en-US" dirty="0" smtClean="0"/>
              <a:t>Russia</a:t>
            </a:r>
          </a:p>
          <a:p>
            <a:pPr lvl="1"/>
            <a:r>
              <a:rPr lang="en-US" dirty="0" smtClean="0"/>
              <a:t>United Kingdom</a:t>
            </a:r>
          </a:p>
          <a:p>
            <a:pPr lvl="1"/>
            <a:r>
              <a:rPr lang="en-US" dirty="0" smtClean="0"/>
              <a:t>United States</a:t>
            </a:r>
          </a:p>
          <a:p>
            <a:r>
              <a:rPr lang="en-US" dirty="0" smtClean="0"/>
              <a:t>10 Non-permanent members that serve two year terms</a:t>
            </a:r>
          </a:p>
        </p:txBody>
      </p:sp>
      <p:pic>
        <p:nvPicPr>
          <p:cNvPr id="4" name="Picture 3"/>
          <p:cNvPicPr>
            <a:picLocks noChangeAspect="1"/>
          </p:cNvPicPr>
          <p:nvPr/>
        </p:nvPicPr>
        <p:blipFill>
          <a:blip r:embed="rId2"/>
          <a:stretch>
            <a:fillRect/>
          </a:stretch>
        </p:blipFill>
        <p:spPr>
          <a:xfrm>
            <a:off x="4940300" y="2175932"/>
            <a:ext cx="3714750" cy="279681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Security Council Cont.</a:t>
            </a:r>
            <a:endParaRPr lang="en-US" dirty="0"/>
          </a:p>
        </p:txBody>
      </p:sp>
      <p:sp>
        <p:nvSpPr>
          <p:cNvPr id="3" name="Content Placeholder 2"/>
          <p:cNvSpPr>
            <a:spLocks noGrp="1"/>
          </p:cNvSpPr>
          <p:nvPr>
            <p:ph idx="1"/>
          </p:nvPr>
        </p:nvSpPr>
        <p:spPr/>
        <p:txBody>
          <a:bodyPr/>
          <a:lstStyle/>
          <a:p>
            <a:r>
              <a:rPr lang="en-US" dirty="0" smtClean="0"/>
              <a:t>Powers of the Security Council</a:t>
            </a:r>
          </a:p>
          <a:p>
            <a:pPr lvl="1"/>
            <a:r>
              <a:rPr lang="en-US" dirty="0" smtClean="0"/>
              <a:t>Tries to ensure a ceasefire</a:t>
            </a:r>
          </a:p>
          <a:p>
            <a:pPr lvl="1"/>
            <a:r>
              <a:rPr lang="en-US" dirty="0" smtClean="0"/>
              <a:t>May send peacekeeping troops</a:t>
            </a:r>
          </a:p>
          <a:p>
            <a:pPr lvl="1"/>
            <a:r>
              <a:rPr lang="en-US" dirty="0" smtClean="0"/>
              <a:t>Impose economic sanctions</a:t>
            </a:r>
          </a:p>
          <a:p>
            <a:pPr lvl="1"/>
            <a:r>
              <a:rPr lang="en-US" dirty="0" smtClean="0"/>
              <a:t>Rare occasions “All means necessary”</a:t>
            </a:r>
            <a:endParaRPr lang="en-US" dirty="0"/>
          </a:p>
        </p:txBody>
      </p:sp>
      <p:pic>
        <p:nvPicPr>
          <p:cNvPr id="6" name="Picture 5"/>
          <p:cNvPicPr>
            <a:picLocks noChangeAspect="1"/>
          </p:cNvPicPr>
          <p:nvPr/>
        </p:nvPicPr>
        <p:blipFill>
          <a:blip r:embed="rId2"/>
          <a:stretch>
            <a:fillRect/>
          </a:stretch>
        </p:blipFill>
        <p:spPr>
          <a:xfrm>
            <a:off x="2882900" y="4119034"/>
            <a:ext cx="3378200" cy="2413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Court of Justice</a:t>
            </a:r>
            <a:endParaRPr lang="en-US" dirty="0"/>
          </a:p>
        </p:txBody>
      </p:sp>
      <p:sp>
        <p:nvSpPr>
          <p:cNvPr id="3" name="Content Placeholder 2"/>
          <p:cNvSpPr>
            <a:spLocks noGrp="1"/>
          </p:cNvSpPr>
          <p:nvPr>
            <p:ph idx="1"/>
          </p:nvPr>
        </p:nvSpPr>
        <p:spPr/>
        <p:txBody>
          <a:bodyPr/>
          <a:lstStyle/>
          <a:p>
            <a:r>
              <a:rPr lang="en-US" dirty="0" smtClean="0"/>
              <a:t>Hears cases involving international government issues</a:t>
            </a:r>
          </a:p>
          <a:p>
            <a:r>
              <a:rPr lang="en-US" dirty="0" smtClean="0"/>
              <a:t>Clarifies questions of international law</a:t>
            </a:r>
          </a:p>
          <a:p>
            <a:r>
              <a:rPr lang="en-US" dirty="0" smtClean="0"/>
              <a:t>Interprets the UN charter</a:t>
            </a:r>
            <a:endParaRPr lang="en-US" dirty="0"/>
          </a:p>
        </p:txBody>
      </p:sp>
      <p:pic>
        <p:nvPicPr>
          <p:cNvPr id="4" name="Picture 3"/>
          <p:cNvPicPr>
            <a:picLocks noChangeAspect="1"/>
          </p:cNvPicPr>
          <p:nvPr/>
        </p:nvPicPr>
        <p:blipFill>
          <a:blip r:embed="rId2"/>
          <a:stretch>
            <a:fillRect/>
          </a:stretch>
        </p:blipFill>
        <p:spPr>
          <a:xfrm>
            <a:off x="999067" y="3928532"/>
            <a:ext cx="6925733" cy="242781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UN Branches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Economic and Security Council</a:t>
            </a:r>
          </a:p>
          <a:p>
            <a:pPr lvl="1"/>
            <a:r>
              <a:rPr lang="en-US" dirty="0" smtClean="0"/>
              <a:t>54 member council</a:t>
            </a:r>
          </a:p>
          <a:p>
            <a:pPr lvl="1"/>
            <a:r>
              <a:rPr lang="en-US" dirty="0" smtClean="0"/>
              <a:t>Serves as central place to discuss international economic issues</a:t>
            </a:r>
          </a:p>
          <a:p>
            <a:r>
              <a:rPr lang="en-US" dirty="0" smtClean="0"/>
              <a:t>Trusteeship Council</a:t>
            </a:r>
          </a:p>
          <a:p>
            <a:pPr lvl="1"/>
            <a:r>
              <a:rPr lang="en-US" dirty="0" smtClean="0"/>
              <a:t>Established to promote developing countries towards independence</a:t>
            </a:r>
          </a:p>
          <a:p>
            <a:r>
              <a:rPr lang="en-US" dirty="0" smtClean="0"/>
              <a:t>Secretariat</a:t>
            </a:r>
          </a:p>
          <a:p>
            <a:pPr lvl="1"/>
            <a:r>
              <a:rPr lang="en-US" dirty="0" smtClean="0"/>
              <a:t>Carry out day to day tasks</a:t>
            </a:r>
          </a:p>
          <a:p>
            <a:pPr lvl="1"/>
            <a:r>
              <a:rPr lang="en-US" dirty="0" smtClean="0"/>
              <a:t>Prepare studies on UN</a:t>
            </a:r>
          </a:p>
          <a:p>
            <a:pPr lvl="1"/>
            <a:r>
              <a:rPr lang="en-US" dirty="0" smtClean="0"/>
              <a:t>Inform media about UN missions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UN</a:t>
            </a:r>
            <a:endParaRPr lang="en-US" dirty="0"/>
          </a:p>
        </p:txBody>
      </p:sp>
      <p:sp>
        <p:nvSpPr>
          <p:cNvPr id="3" name="Content Placeholder 2"/>
          <p:cNvSpPr>
            <a:spLocks noGrp="1"/>
          </p:cNvSpPr>
          <p:nvPr>
            <p:ph idx="1"/>
          </p:nvPr>
        </p:nvSpPr>
        <p:spPr>
          <a:xfrm>
            <a:off x="880533" y="1417638"/>
            <a:ext cx="4051389" cy="5220229"/>
          </a:xfrm>
        </p:spPr>
        <p:txBody>
          <a:bodyPr>
            <a:normAutofit fontScale="85000" lnSpcReduction="10000"/>
          </a:bodyPr>
          <a:lstStyle/>
          <a:p>
            <a:r>
              <a:rPr lang="en-US" dirty="0" smtClean="0"/>
              <a:t>After WWI a League of Nations was established to try and prevent future wars from occurring</a:t>
            </a:r>
          </a:p>
          <a:p>
            <a:r>
              <a:rPr lang="en-US" dirty="0" smtClean="0"/>
              <a:t>The League of Nations proved to be too weak to prevent WWII</a:t>
            </a:r>
          </a:p>
          <a:p>
            <a:r>
              <a:rPr lang="en-US" dirty="0" smtClean="0"/>
              <a:t>The League lacked its own military power and many of its members would not carry out the League’s decisions</a:t>
            </a:r>
            <a:endParaRPr lang="en-US" dirty="0"/>
          </a:p>
        </p:txBody>
      </p:sp>
      <p:pic>
        <p:nvPicPr>
          <p:cNvPr id="4" name="Picture 3"/>
          <p:cNvPicPr>
            <a:picLocks noChangeAspect="1"/>
          </p:cNvPicPr>
          <p:nvPr/>
        </p:nvPicPr>
        <p:blipFill>
          <a:blip r:embed="rId2"/>
          <a:stretch>
            <a:fillRect/>
          </a:stretch>
        </p:blipFill>
        <p:spPr>
          <a:xfrm>
            <a:off x="4931922" y="1756305"/>
            <a:ext cx="3749495" cy="32088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Horror of WWII</a:t>
            </a:r>
            <a:endParaRPr lang="en-US" dirty="0"/>
          </a:p>
        </p:txBody>
      </p:sp>
      <p:sp>
        <p:nvSpPr>
          <p:cNvPr id="3" name="Content Placeholder 2"/>
          <p:cNvSpPr>
            <a:spLocks noGrp="1"/>
          </p:cNvSpPr>
          <p:nvPr>
            <p:ph idx="4294967295"/>
          </p:nvPr>
        </p:nvSpPr>
        <p:spPr>
          <a:xfrm>
            <a:off x="0" y="1600200"/>
            <a:ext cx="3810000" cy="4525963"/>
          </a:xfrm>
        </p:spPr>
        <p:txBody>
          <a:bodyPr>
            <a:normAutofit fontScale="92500"/>
          </a:bodyPr>
          <a:lstStyle/>
          <a:p>
            <a:r>
              <a:rPr lang="en-US" dirty="0" smtClean="0"/>
              <a:t>During WWII, the world saw cruelty and evil that it never thought possible</a:t>
            </a:r>
          </a:p>
          <a:p>
            <a:r>
              <a:rPr lang="en-US" dirty="0" smtClean="0"/>
              <a:t>Around 10 million Jews, Gypsies, Homosexuals, and people with disabilities were killed by the Nazis</a:t>
            </a:r>
            <a:endParaRPr lang="en-US" dirty="0"/>
          </a:p>
        </p:txBody>
      </p:sp>
      <p:pic>
        <p:nvPicPr>
          <p:cNvPr id="4" name="Picture 3"/>
          <p:cNvPicPr>
            <a:picLocks noChangeAspect="1"/>
          </p:cNvPicPr>
          <p:nvPr/>
        </p:nvPicPr>
        <p:blipFill>
          <a:blip r:embed="rId2"/>
          <a:stretch>
            <a:fillRect/>
          </a:stretch>
        </p:blipFill>
        <p:spPr>
          <a:xfrm>
            <a:off x="4082796" y="1858963"/>
            <a:ext cx="4565904" cy="4267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6400" y="274638"/>
            <a:ext cx="7467600" cy="1143000"/>
          </a:xfrm>
        </p:spPr>
        <p:txBody>
          <a:bodyPr/>
          <a:lstStyle/>
          <a:p>
            <a:r>
              <a:rPr lang="en-US" dirty="0" smtClean="0"/>
              <a:t>The Horrors of WWII Cont.</a:t>
            </a:r>
            <a:endParaRPr lang="en-US" dirty="0"/>
          </a:p>
        </p:txBody>
      </p:sp>
      <p:pic>
        <p:nvPicPr>
          <p:cNvPr id="3" name="Picture 2"/>
          <p:cNvPicPr>
            <a:picLocks noChangeAspect="1"/>
          </p:cNvPicPr>
          <p:nvPr/>
        </p:nvPicPr>
        <p:blipFill>
          <a:blip r:embed="rId2"/>
          <a:stretch>
            <a:fillRect/>
          </a:stretch>
        </p:blipFill>
        <p:spPr>
          <a:xfrm>
            <a:off x="694267" y="1197187"/>
            <a:ext cx="7686720" cy="500041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29467" y="741438"/>
            <a:ext cx="4025900" cy="460102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WWII</a:t>
            </a:r>
            <a:endParaRPr lang="en-US" dirty="0"/>
          </a:p>
        </p:txBody>
      </p:sp>
      <p:sp>
        <p:nvSpPr>
          <p:cNvPr id="3" name="Content Placeholder 2"/>
          <p:cNvSpPr>
            <a:spLocks noGrp="1"/>
          </p:cNvSpPr>
          <p:nvPr>
            <p:ph idx="1"/>
          </p:nvPr>
        </p:nvSpPr>
        <p:spPr/>
        <p:txBody>
          <a:bodyPr>
            <a:normAutofit/>
          </a:bodyPr>
          <a:lstStyle/>
          <a:p>
            <a:r>
              <a:rPr lang="en-US" dirty="0" smtClean="0"/>
              <a:t>As WWII raged on, several countries discussed the idea of a post-war organization similar to the League of Nations</a:t>
            </a:r>
          </a:p>
          <a:p>
            <a:r>
              <a:rPr lang="en-US" dirty="0" smtClean="0"/>
              <a:t>They met in 1945 in San Francisco to create this new organization</a:t>
            </a:r>
          </a:p>
          <a:p>
            <a:r>
              <a:rPr lang="en-US" dirty="0" smtClean="0"/>
              <a:t>50 countries attended</a:t>
            </a:r>
          </a:p>
          <a:p>
            <a:r>
              <a:rPr lang="en-US" dirty="0" smtClean="0"/>
              <a:t>On June 26</a:t>
            </a:r>
            <a:r>
              <a:rPr lang="en-US" baseline="30000" dirty="0" smtClean="0"/>
              <a:t>th</a:t>
            </a:r>
            <a:r>
              <a:rPr lang="en-US" dirty="0" smtClean="0"/>
              <a:t>, 1945 The Charter of the UN was signed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UN</a:t>
            </a:r>
            <a:endParaRPr lang="en-US" dirty="0"/>
          </a:p>
        </p:txBody>
      </p:sp>
      <p:sp>
        <p:nvSpPr>
          <p:cNvPr id="5" name="Content Placeholder 4"/>
          <p:cNvSpPr>
            <a:spLocks noGrp="1"/>
          </p:cNvSpPr>
          <p:nvPr>
            <p:ph sz="half" idx="1"/>
          </p:nvPr>
        </p:nvSpPr>
        <p:spPr/>
        <p:txBody>
          <a:bodyPr>
            <a:normAutofit fontScale="92500"/>
          </a:bodyPr>
          <a:lstStyle/>
          <a:p>
            <a:r>
              <a:rPr lang="en-US" dirty="0" smtClean="0"/>
              <a:t>The UN is NOT a world government</a:t>
            </a:r>
          </a:p>
          <a:p>
            <a:r>
              <a:rPr lang="en-US" dirty="0" smtClean="0"/>
              <a:t>The UN can NOT create laws</a:t>
            </a:r>
            <a:endParaRPr lang="en-US" dirty="0"/>
          </a:p>
        </p:txBody>
      </p:sp>
      <p:sp>
        <p:nvSpPr>
          <p:cNvPr id="6" name="Content Placeholder 5"/>
          <p:cNvSpPr>
            <a:spLocks noGrp="1"/>
          </p:cNvSpPr>
          <p:nvPr>
            <p:ph sz="half" idx="2"/>
          </p:nvPr>
        </p:nvSpPr>
        <p:spPr>
          <a:xfrm>
            <a:off x="4961467" y="3623734"/>
            <a:ext cx="3657600" cy="2870200"/>
          </a:xfrm>
        </p:spPr>
        <p:txBody>
          <a:bodyPr>
            <a:normAutofit fontScale="92500"/>
          </a:bodyPr>
          <a:lstStyle/>
          <a:p>
            <a:r>
              <a:rPr lang="en-US" dirty="0" smtClean="0"/>
              <a:t>192 member countries</a:t>
            </a:r>
          </a:p>
          <a:p>
            <a:r>
              <a:rPr lang="en-US" dirty="0" smtClean="0"/>
              <a:t>All UN member countries have a VOICE</a:t>
            </a:r>
          </a:p>
          <a:p>
            <a:r>
              <a:rPr lang="en-US" dirty="0" smtClean="0"/>
              <a:t>All UN member countries have a VOTE</a:t>
            </a:r>
            <a:endParaRPr lang="en-US" dirty="0"/>
          </a:p>
        </p:txBody>
      </p:sp>
      <p:pic>
        <p:nvPicPr>
          <p:cNvPr id="7" name="Picture 6"/>
          <p:cNvPicPr>
            <a:picLocks noChangeAspect="1"/>
          </p:cNvPicPr>
          <p:nvPr/>
        </p:nvPicPr>
        <p:blipFill>
          <a:blip r:embed="rId2"/>
          <a:stretch>
            <a:fillRect/>
          </a:stretch>
        </p:blipFill>
        <p:spPr>
          <a:xfrm>
            <a:off x="4961467" y="776817"/>
            <a:ext cx="3492500" cy="2324100"/>
          </a:xfrm>
          <a:prstGeom prst="rect">
            <a:avLst/>
          </a:prstGeom>
        </p:spPr>
      </p:pic>
      <p:pic>
        <p:nvPicPr>
          <p:cNvPr id="8" name="Picture 7"/>
          <p:cNvPicPr>
            <a:picLocks noChangeAspect="1"/>
          </p:cNvPicPr>
          <p:nvPr/>
        </p:nvPicPr>
        <p:blipFill>
          <a:blip r:embed="rId3"/>
          <a:stretch>
            <a:fillRect/>
          </a:stretch>
        </p:blipFill>
        <p:spPr>
          <a:xfrm>
            <a:off x="884767" y="3623734"/>
            <a:ext cx="3479800" cy="2336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Aims/Goals of the UN</a:t>
            </a:r>
            <a:endParaRPr lang="en-US" dirty="0"/>
          </a:p>
        </p:txBody>
      </p:sp>
      <p:sp>
        <p:nvSpPr>
          <p:cNvPr id="3" name="Content Placeholder 2"/>
          <p:cNvSpPr>
            <a:spLocks noGrp="1"/>
          </p:cNvSpPr>
          <p:nvPr>
            <p:ph sz="half" idx="1"/>
          </p:nvPr>
        </p:nvSpPr>
        <p:spPr>
          <a:xfrm>
            <a:off x="457200" y="1417638"/>
            <a:ext cx="7924800" cy="3666067"/>
          </a:xfrm>
        </p:spPr>
        <p:txBody>
          <a:bodyPr>
            <a:normAutofit lnSpcReduction="10000"/>
          </a:bodyPr>
          <a:lstStyle/>
          <a:p>
            <a:r>
              <a:rPr lang="en-US" dirty="0" smtClean="0"/>
              <a:t>To keep peace throughout the world.</a:t>
            </a:r>
          </a:p>
          <a:p>
            <a:r>
              <a:rPr lang="en-US" dirty="0" smtClean="0"/>
              <a:t>To develop friendly relations between nations.</a:t>
            </a:r>
          </a:p>
          <a:p>
            <a:r>
              <a:rPr lang="en-US" dirty="0" smtClean="0"/>
              <a:t>To work together to help people live better lives, to eliminate poverty, disease and illiteracy in the world, to stop environmental destruction and to encourage respect for each other's rights and freedoms.</a:t>
            </a:r>
          </a:p>
          <a:p>
            <a:r>
              <a:rPr lang="en-US" dirty="0" smtClean="0"/>
              <a:t>To be a </a:t>
            </a:r>
            <a:r>
              <a:rPr lang="en-US" dirty="0" smtClean="0"/>
              <a:t>center </a:t>
            </a:r>
            <a:r>
              <a:rPr lang="en-US" dirty="0" smtClean="0"/>
              <a:t>for helping nations achieve these aims.</a:t>
            </a:r>
            <a:endParaRPr lang="en-US" dirty="0"/>
          </a:p>
        </p:txBody>
      </p:sp>
      <p:pic>
        <p:nvPicPr>
          <p:cNvPr id="5" name="Picture 4"/>
          <p:cNvPicPr>
            <a:picLocks noChangeAspect="1"/>
          </p:cNvPicPr>
          <p:nvPr/>
        </p:nvPicPr>
        <p:blipFill>
          <a:blip r:embed="rId2"/>
          <a:stretch>
            <a:fillRect/>
          </a:stretch>
        </p:blipFill>
        <p:spPr>
          <a:xfrm>
            <a:off x="2946399" y="4732262"/>
            <a:ext cx="2976033" cy="185480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Principles of the UN</a:t>
            </a:r>
            <a:endParaRPr lang="en-US" dirty="0"/>
          </a:p>
        </p:txBody>
      </p:sp>
      <p:sp>
        <p:nvSpPr>
          <p:cNvPr id="3" name="Content Placeholder 2"/>
          <p:cNvSpPr>
            <a:spLocks noGrp="1"/>
          </p:cNvSpPr>
          <p:nvPr>
            <p:ph idx="1"/>
          </p:nvPr>
        </p:nvSpPr>
        <p:spPr>
          <a:xfrm>
            <a:off x="457200" y="1600200"/>
            <a:ext cx="5181600" cy="4817533"/>
          </a:xfrm>
        </p:spPr>
        <p:txBody>
          <a:bodyPr>
            <a:noAutofit/>
          </a:bodyPr>
          <a:lstStyle/>
          <a:p>
            <a:r>
              <a:rPr lang="en-US" sz="2400" dirty="0" smtClean="0"/>
              <a:t>All Member States have sovereign equality.</a:t>
            </a:r>
          </a:p>
          <a:p>
            <a:r>
              <a:rPr lang="en-US" sz="2400" dirty="0" smtClean="0"/>
              <a:t>All Member States must obey the Charter.</a:t>
            </a:r>
          </a:p>
          <a:p>
            <a:r>
              <a:rPr lang="en-US" sz="2400" dirty="0" smtClean="0"/>
              <a:t>Countries must try to settle their differences by peaceful means.</a:t>
            </a:r>
          </a:p>
          <a:p>
            <a:r>
              <a:rPr lang="en-US" sz="2400" dirty="0" smtClean="0"/>
              <a:t>Countries must avoid using force or threatening to use force.</a:t>
            </a:r>
          </a:p>
          <a:p>
            <a:r>
              <a:rPr lang="en-US" sz="2400" dirty="0" smtClean="0"/>
              <a:t>The UN may not interfere in the domestic affairs of any country.</a:t>
            </a:r>
          </a:p>
          <a:p>
            <a:r>
              <a:rPr lang="en-US" sz="2400" dirty="0" smtClean="0"/>
              <a:t>Countries should try to assist the United Nations.</a:t>
            </a:r>
            <a:endParaRPr lang="en-US" sz="2400" dirty="0"/>
          </a:p>
        </p:txBody>
      </p:sp>
      <p:pic>
        <p:nvPicPr>
          <p:cNvPr id="5" name="Picture 4"/>
          <p:cNvPicPr>
            <a:picLocks noChangeAspect="1"/>
          </p:cNvPicPr>
          <p:nvPr/>
        </p:nvPicPr>
        <p:blipFill>
          <a:blip r:embed="rId2"/>
          <a:stretch>
            <a:fillRect/>
          </a:stretch>
        </p:blipFill>
        <p:spPr>
          <a:xfrm>
            <a:off x="5954183" y="1898649"/>
            <a:ext cx="2857500" cy="28575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68</TotalTime>
  <Words>556</Words>
  <Application>Microsoft Macintosh PowerPoint</Application>
  <PresentationFormat>On-screen Show (4:3)</PresentationFormat>
  <Paragraphs>78</Paragraphs>
  <Slides>18</Slides>
  <Notes>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Technic</vt:lpstr>
      <vt:lpstr>The United Nations</vt:lpstr>
      <vt:lpstr>Before the UN</vt:lpstr>
      <vt:lpstr>The Horror of WWII</vt:lpstr>
      <vt:lpstr>The Horrors of WWII Cont.</vt:lpstr>
      <vt:lpstr>Slide 5</vt:lpstr>
      <vt:lpstr>After WWII</vt:lpstr>
      <vt:lpstr>The UN</vt:lpstr>
      <vt:lpstr>The Aims/Goals of the UN</vt:lpstr>
      <vt:lpstr>The Principles of the UN</vt:lpstr>
      <vt:lpstr>The Structure of the UN</vt:lpstr>
      <vt:lpstr>The Structure of the UN</vt:lpstr>
      <vt:lpstr>Secretary General of the UN- Ban-Ki-Moon</vt:lpstr>
      <vt:lpstr>General Assembly</vt:lpstr>
      <vt:lpstr>Slide 14</vt:lpstr>
      <vt:lpstr>Security Council</vt:lpstr>
      <vt:lpstr>Security Council Cont.</vt:lpstr>
      <vt:lpstr>International Court of Justice</vt:lpstr>
      <vt:lpstr>Other UN Branches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Nations</dc:title>
  <dc:creator>Annie  Wyss</dc:creator>
  <cp:lastModifiedBy>Annie  Wyss</cp:lastModifiedBy>
  <cp:revision>4</cp:revision>
  <dcterms:created xsi:type="dcterms:W3CDTF">2011-09-04T15:10:36Z</dcterms:created>
  <dcterms:modified xsi:type="dcterms:W3CDTF">2011-09-04T15:16:17Z</dcterms:modified>
</cp:coreProperties>
</file>