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7E98EE6-899B-48F3-A778-E3D816196C9D}" type="datetimeFigureOut">
              <a:rPr lang="en-US" smtClean="0"/>
              <a:t>12/2/2014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569A162-E6AF-41FC-A4F0-5DB05842A4C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E98EE6-899B-48F3-A778-E3D816196C9D}"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9A162-E6AF-41FC-A4F0-5DB05842A4C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569A162-E6AF-41FC-A4F0-5DB05842A4C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E98EE6-899B-48F3-A778-E3D816196C9D}"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7E98EE6-899B-48F3-A778-E3D816196C9D}"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569A162-E6AF-41FC-A4F0-5DB05842A4C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7E98EE6-899B-48F3-A778-E3D816196C9D}" type="datetimeFigureOut">
              <a:rPr lang="en-US" smtClean="0"/>
              <a:t>12/2/2014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569A162-E6AF-41FC-A4F0-5DB05842A4C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7E98EE6-899B-48F3-A778-E3D816196C9D}"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9A162-E6AF-41FC-A4F0-5DB05842A4C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7E98EE6-899B-48F3-A778-E3D816196C9D}" type="datetimeFigureOut">
              <a:rPr lang="en-US" smtClean="0"/>
              <a:t>12/2/2014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569A162-E6AF-41FC-A4F0-5DB05842A4C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E98EE6-899B-48F3-A778-E3D816196C9D}" type="datetimeFigureOut">
              <a:rPr lang="en-US" smtClean="0"/>
              <a:t>12/2/2014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569A162-E6AF-41FC-A4F0-5DB05842A4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7E98EE6-899B-48F3-A778-E3D816196C9D}" type="datetimeFigureOut">
              <a:rPr lang="en-US" smtClean="0"/>
              <a:t>12/2/2014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569A162-E6AF-41FC-A4F0-5DB05842A4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569A162-E6AF-41FC-A4F0-5DB05842A4C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7E98EE6-899B-48F3-A778-E3D816196C9D}" type="datetimeFigureOut">
              <a:rPr lang="en-US" smtClean="0"/>
              <a:t>12/2/2014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569A162-E6AF-41FC-A4F0-5DB05842A4C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7E98EE6-899B-48F3-A778-E3D816196C9D}" type="datetimeFigureOut">
              <a:rPr lang="en-US" smtClean="0"/>
              <a:t>12/2/2014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7E98EE6-899B-48F3-A778-E3D816196C9D}" type="datetimeFigureOut">
              <a:rPr lang="en-US" smtClean="0"/>
              <a:t>12/2/2014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569A162-E6AF-41FC-A4F0-5DB05842A4C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The US Entering WWI</a:t>
            </a:r>
            <a:endParaRPr lang="en-US" dirty="0"/>
          </a:p>
        </p:txBody>
      </p:sp>
    </p:spTree>
    <p:extLst>
      <p:ext uri="{BB962C8B-B14F-4D97-AF65-F5344CB8AC3E}">
        <p14:creationId xmlns:p14="http://schemas.microsoft.com/office/powerpoint/2010/main" val="2529119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Isolationist</a:t>
            </a:r>
            <a:endParaRPr lang="en-US" dirty="0"/>
          </a:p>
        </p:txBody>
      </p:sp>
      <p:sp>
        <p:nvSpPr>
          <p:cNvPr id="3" name="Content Placeholder 2"/>
          <p:cNvSpPr>
            <a:spLocks noGrp="1"/>
          </p:cNvSpPr>
          <p:nvPr>
            <p:ph sz="quarter" idx="1"/>
          </p:nvPr>
        </p:nvSpPr>
        <p:spPr/>
        <p:txBody>
          <a:bodyPr>
            <a:normAutofit/>
          </a:bodyPr>
          <a:lstStyle/>
          <a:p>
            <a:r>
              <a:rPr lang="en-US" sz="4000" dirty="0"/>
              <a:t>avoidance of international relations: a government policy based on the belief that national interests are best served by avoiding economic and political alliances with other countries</a:t>
            </a:r>
            <a:endParaRPr lang="en-US" sz="4000" dirty="0"/>
          </a:p>
        </p:txBody>
      </p:sp>
    </p:spTree>
    <p:extLst>
      <p:ext uri="{BB962C8B-B14F-4D97-AF65-F5344CB8AC3E}">
        <p14:creationId xmlns:p14="http://schemas.microsoft.com/office/powerpoint/2010/main" val="4189665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Interventionist</a:t>
            </a:r>
            <a:endParaRPr lang="en-US" dirty="0"/>
          </a:p>
        </p:txBody>
      </p:sp>
      <p:sp>
        <p:nvSpPr>
          <p:cNvPr id="3" name="Content Placeholder 2"/>
          <p:cNvSpPr>
            <a:spLocks noGrp="1"/>
          </p:cNvSpPr>
          <p:nvPr>
            <p:ph sz="quarter" idx="1"/>
          </p:nvPr>
        </p:nvSpPr>
        <p:spPr/>
        <p:txBody>
          <a:bodyPr>
            <a:normAutofit/>
          </a:bodyPr>
          <a:lstStyle/>
          <a:p>
            <a:r>
              <a:rPr lang="en-US" sz="4000" dirty="0" smtClean="0"/>
              <a:t>The policy of interacting with other nations economically, politically, and socially</a:t>
            </a:r>
          </a:p>
          <a:p>
            <a:r>
              <a:rPr lang="en-US" sz="4000" dirty="0" smtClean="0"/>
              <a:t>Entering into alliances with other countries </a:t>
            </a:r>
            <a:endParaRPr lang="en-US" sz="4000" dirty="0"/>
          </a:p>
        </p:txBody>
      </p:sp>
    </p:spTree>
    <p:extLst>
      <p:ext uri="{BB962C8B-B14F-4D97-AF65-F5344CB8AC3E}">
        <p14:creationId xmlns:p14="http://schemas.microsoft.com/office/powerpoint/2010/main" val="3912680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Examine the actual historical scenarios below. For each scenario, decide whether this event should cause the US to enter the war. For each scenario you and your teammate must answer the following questions:</a:t>
            </a:r>
          </a:p>
          <a:p>
            <a:pPr marL="0" indent="0">
              <a:buNone/>
            </a:pPr>
            <a:endParaRPr lang="en-US" dirty="0"/>
          </a:p>
        </p:txBody>
      </p:sp>
    </p:spTree>
    <p:extLst>
      <p:ext uri="{BB962C8B-B14F-4D97-AF65-F5344CB8AC3E}">
        <p14:creationId xmlns:p14="http://schemas.microsoft.com/office/powerpoint/2010/main" val="4009944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sz="quarter" idx="1"/>
          </p:nvPr>
        </p:nvSpPr>
        <p:spPr/>
        <p:txBody>
          <a:bodyPr/>
          <a:lstStyle/>
          <a:p>
            <a:r>
              <a:rPr lang="en-US" b="1" u="sng" dirty="0"/>
              <a:t>February 4, 1914- Blockade of goods </a:t>
            </a:r>
            <a:endParaRPr lang="en-US" dirty="0"/>
          </a:p>
          <a:p>
            <a:r>
              <a:rPr lang="en-US" dirty="0"/>
              <a:t>Germany declares a blockade of Britain, any ships entering British waters to trade will be considered a target. This will also limit goods trying to leave Britain and leave them unable to trade with the US. </a:t>
            </a:r>
          </a:p>
          <a:p>
            <a:endParaRPr lang="en-US" dirty="0"/>
          </a:p>
        </p:txBody>
      </p:sp>
    </p:spTree>
    <p:extLst>
      <p:ext uri="{BB962C8B-B14F-4D97-AF65-F5344CB8AC3E}">
        <p14:creationId xmlns:p14="http://schemas.microsoft.com/office/powerpoint/2010/main" val="2750412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sz="quarter" idx="1"/>
          </p:nvPr>
        </p:nvSpPr>
        <p:spPr/>
        <p:txBody>
          <a:bodyPr/>
          <a:lstStyle/>
          <a:p>
            <a:pPr marL="0" indent="0">
              <a:buNone/>
            </a:pPr>
            <a:endParaRPr lang="en-US" dirty="0"/>
          </a:p>
          <a:p>
            <a:r>
              <a:rPr lang="en-US" b="1" u="sng" dirty="0"/>
              <a:t> 1914- Germany declares unrestricted submarine warfare</a:t>
            </a:r>
            <a:endParaRPr lang="en-US" dirty="0"/>
          </a:p>
          <a:p>
            <a:r>
              <a:rPr lang="en-US" dirty="0"/>
              <a:t>In February 1915, Germany announced unrestricted warfare against all ships, neutral or otherwise, that entered the war zone around Britain. Any passenger or merchant ships can be struck. </a:t>
            </a:r>
          </a:p>
          <a:p>
            <a:endParaRPr lang="en-US" dirty="0"/>
          </a:p>
        </p:txBody>
      </p:sp>
    </p:spTree>
    <p:extLst>
      <p:ext uri="{BB962C8B-B14F-4D97-AF65-F5344CB8AC3E}">
        <p14:creationId xmlns:p14="http://schemas.microsoft.com/office/powerpoint/2010/main" val="1741930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sz="quarter" idx="1"/>
          </p:nvPr>
        </p:nvSpPr>
        <p:spPr/>
        <p:txBody>
          <a:bodyPr/>
          <a:lstStyle/>
          <a:p>
            <a:r>
              <a:rPr lang="en-US" b="1" u="sng" dirty="0"/>
              <a:t>May 7</a:t>
            </a:r>
            <a:r>
              <a:rPr lang="en-US" b="1" u="sng" baseline="30000" dirty="0"/>
              <a:t>th</a:t>
            </a:r>
            <a:r>
              <a:rPr lang="en-US" b="1" u="sng" dirty="0"/>
              <a:t>, 1915- Lusitania is sunk</a:t>
            </a:r>
            <a:endParaRPr lang="en-US" dirty="0"/>
          </a:p>
          <a:p>
            <a:r>
              <a:rPr lang="en-US" dirty="0"/>
              <a:t>The British-owned </a:t>
            </a:r>
            <a:r>
              <a:rPr lang="en-US" i="1" dirty="0"/>
              <a:t>Lusitania</a:t>
            </a:r>
            <a:r>
              <a:rPr lang="en-US" dirty="0"/>
              <a:t> ocean liner from New York to Liverpool was sailing off the coast of Ireland. On May 7, the </a:t>
            </a:r>
            <a:r>
              <a:rPr lang="en-US" i="1" dirty="0"/>
              <a:t>Lusitania</a:t>
            </a:r>
            <a:r>
              <a:rPr lang="en-US" dirty="0"/>
              <a:t> was torpedoed without warning by a German submarine. Of the nearly 2,000 passengers, 1,201 were killed, including 128 Americans. It was revealed that the </a:t>
            </a:r>
            <a:r>
              <a:rPr lang="en-US" i="1" dirty="0"/>
              <a:t>Lusitania</a:t>
            </a:r>
            <a:r>
              <a:rPr lang="en-US" dirty="0"/>
              <a:t> was carrying about 173 tons of war munitions for Britain, which the Germans cited as further justification for the attack.</a:t>
            </a:r>
          </a:p>
          <a:p>
            <a:endParaRPr lang="en-US" dirty="0"/>
          </a:p>
        </p:txBody>
      </p:sp>
    </p:spTree>
    <p:extLst>
      <p:ext uri="{BB962C8B-B14F-4D97-AF65-F5344CB8AC3E}">
        <p14:creationId xmlns:p14="http://schemas.microsoft.com/office/powerpoint/2010/main" val="2099126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a:t>
            </a:r>
            <a:endParaRPr lang="en-US" dirty="0"/>
          </a:p>
        </p:txBody>
      </p:sp>
      <p:sp>
        <p:nvSpPr>
          <p:cNvPr id="3" name="Content Placeholder 2"/>
          <p:cNvSpPr>
            <a:spLocks noGrp="1"/>
          </p:cNvSpPr>
          <p:nvPr>
            <p:ph sz="quarter" idx="1"/>
          </p:nvPr>
        </p:nvSpPr>
        <p:spPr/>
        <p:txBody>
          <a:bodyPr>
            <a:normAutofit fontScale="92500"/>
          </a:bodyPr>
          <a:lstStyle/>
          <a:p>
            <a:pPr marL="0" indent="0">
              <a:buNone/>
            </a:pPr>
            <a:endParaRPr lang="en-US" dirty="0"/>
          </a:p>
          <a:p>
            <a:r>
              <a:rPr lang="en-US" b="1" u="sng" dirty="0"/>
              <a:t>January, 1917- Zimmerman Telegraph</a:t>
            </a:r>
            <a:endParaRPr lang="en-US" dirty="0"/>
          </a:p>
          <a:p>
            <a:r>
              <a:rPr lang="en-US" dirty="0"/>
              <a:t>A note sent by the German Foreign Minister, Arthur Zimmermann, to the Mexican ambassador was intercepted by the British. The note promised to aid Mexico in its claim of American territories in exchange for support in the war for Germany and the Central Powers. This meant that the Germans were promising US land to the Mexicans in return for their support in WWI. The telegram was intercepted by the British and sent to Washington on February 24</a:t>
            </a:r>
            <a:r>
              <a:rPr lang="en-US" baseline="30000" dirty="0"/>
              <a:t>th</a:t>
            </a:r>
            <a:r>
              <a:rPr lang="en-US" dirty="0"/>
              <a:t> 1917.</a:t>
            </a:r>
          </a:p>
          <a:p>
            <a:endParaRPr lang="en-US" dirty="0"/>
          </a:p>
        </p:txBody>
      </p:sp>
    </p:spTree>
    <p:extLst>
      <p:ext uri="{BB962C8B-B14F-4D97-AF65-F5344CB8AC3E}">
        <p14:creationId xmlns:p14="http://schemas.microsoft.com/office/powerpoint/2010/main" val="3880351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a:t>
            </a:r>
            <a:endParaRPr lang="en-US" dirty="0"/>
          </a:p>
        </p:txBody>
      </p:sp>
      <p:sp>
        <p:nvSpPr>
          <p:cNvPr id="3" name="Content Placeholder 2"/>
          <p:cNvSpPr>
            <a:spLocks noGrp="1"/>
          </p:cNvSpPr>
          <p:nvPr>
            <p:ph sz="quarter" idx="1"/>
          </p:nvPr>
        </p:nvSpPr>
        <p:spPr/>
        <p:txBody>
          <a:bodyPr>
            <a:normAutofit/>
          </a:bodyPr>
          <a:lstStyle/>
          <a:p>
            <a:r>
              <a:rPr lang="en-US" sz="4000" dirty="0"/>
              <a:t>Consider the statements below and whether they are true or false statements</a:t>
            </a:r>
          </a:p>
        </p:txBody>
      </p:sp>
    </p:spTree>
    <p:extLst>
      <p:ext uri="{BB962C8B-B14F-4D97-AF65-F5344CB8AC3E}">
        <p14:creationId xmlns:p14="http://schemas.microsoft.com/office/powerpoint/2010/main" val="362360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endParaRPr lang="en-US" dirty="0"/>
          </a:p>
        </p:txBody>
      </p:sp>
      <p:sp>
        <p:nvSpPr>
          <p:cNvPr id="3" name="Content Placeholder 2"/>
          <p:cNvSpPr>
            <a:spLocks noGrp="1"/>
          </p:cNvSpPr>
          <p:nvPr>
            <p:ph sz="quarter" idx="1"/>
          </p:nvPr>
        </p:nvSpPr>
        <p:spPr/>
        <p:txBody>
          <a:bodyPr/>
          <a:lstStyle/>
          <a:p>
            <a:pPr lvl="0"/>
            <a:r>
              <a:rPr lang="en-US" sz="4000" dirty="0"/>
              <a:t>The primary responsibility of a nation is to protect its own people.</a:t>
            </a:r>
          </a:p>
          <a:p>
            <a:endParaRPr lang="en-US" dirty="0"/>
          </a:p>
        </p:txBody>
      </p:sp>
    </p:spTree>
    <p:extLst>
      <p:ext uri="{BB962C8B-B14F-4D97-AF65-F5344CB8AC3E}">
        <p14:creationId xmlns:p14="http://schemas.microsoft.com/office/powerpoint/2010/main" val="1434412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sz="quarter" idx="1"/>
          </p:nvPr>
        </p:nvSpPr>
        <p:spPr/>
        <p:txBody>
          <a:bodyPr/>
          <a:lstStyle/>
          <a:p>
            <a:pPr lvl="0"/>
            <a:r>
              <a:rPr lang="en-US" sz="4000" dirty="0"/>
              <a:t>The US has no right to get involved in other nations policies.</a:t>
            </a:r>
          </a:p>
          <a:p>
            <a:endParaRPr lang="en-US" dirty="0"/>
          </a:p>
        </p:txBody>
      </p:sp>
    </p:spTree>
    <p:extLst>
      <p:ext uri="{BB962C8B-B14F-4D97-AF65-F5344CB8AC3E}">
        <p14:creationId xmlns:p14="http://schemas.microsoft.com/office/powerpoint/2010/main" val="566588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sz="quarter" idx="1"/>
          </p:nvPr>
        </p:nvSpPr>
        <p:spPr/>
        <p:txBody>
          <a:bodyPr/>
          <a:lstStyle/>
          <a:p>
            <a:pPr lvl="0"/>
            <a:r>
              <a:rPr lang="en-US" sz="4000" dirty="0"/>
              <a:t>If the US stopped getting involved in conflicts, it could spend more resources on itself.</a:t>
            </a:r>
          </a:p>
          <a:p>
            <a:pPr marL="0" indent="0">
              <a:buNone/>
            </a:pPr>
            <a:endParaRPr lang="en-US" dirty="0"/>
          </a:p>
        </p:txBody>
      </p:sp>
    </p:spTree>
    <p:extLst>
      <p:ext uri="{BB962C8B-B14F-4D97-AF65-F5344CB8AC3E}">
        <p14:creationId xmlns:p14="http://schemas.microsoft.com/office/powerpoint/2010/main" val="2331773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endParaRPr lang="en-US" dirty="0"/>
          </a:p>
        </p:txBody>
      </p:sp>
      <p:sp>
        <p:nvSpPr>
          <p:cNvPr id="3" name="Content Placeholder 2"/>
          <p:cNvSpPr>
            <a:spLocks noGrp="1"/>
          </p:cNvSpPr>
          <p:nvPr>
            <p:ph sz="quarter" idx="1"/>
          </p:nvPr>
        </p:nvSpPr>
        <p:spPr/>
        <p:txBody>
          <a:bodyPr/>
          <a:lstStyle/>
          <a:p>
            <a:pPr lvl="0"/>
            <a:r>
              <a:rPr lang="en-US" sz="4000" dirty="0"/>
              <a:t>As a superpower, the US has a responsibility to help other countries.</a:t>
            </a:r>
          </a:p>
          <a:p>
            <a:endParaRPr lang="en-US" dirty="0"/>
          </a:p>
        </p:txBody>
      </p:sp>
    </p:spTree>
    <p:extLst>
      <p:ext uri="{BB962C8B-B14F-4D97-AF65-F5344CB8AC3E}">
        <p14:creationId xmlns:p14="http://schemas.microsoft.com/office/powerpoint/2010/main" val="19856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endParaRPr lang="en-US" dirty="0"/>
          </a:p>
        </p:txBody>
      </p:sp>
      <p:sp>
        <p:nvSpPr>
          <p:cNvPr id="3" name="Content Placeholder 2"/>
          <p:cNvSpPr>
            <a:spLocks noGrp="1"/>
          </p:cNvSpPr>
          <p:nvPr>
            <p:ph sz="quarter" idx="1"/>
          </p:nvPr>
        </p:nvSpPr>
        <p:spPr/>
        <p:txBody>
          <a:bodyPr/>
          <a:lstStyle/>
          <a:p>
            <a:pPr lvl="0"/>
            <a:r>
              <a:rPr lang="en-US" sz="4000" dirty="0"/>
              <a:t>The US should only get involved in international conflicts when US lives are threatened.</a:t>
            </a:r>
          </a:p>
          <a:p>
            <a:endParaRPr lang="en-US" dirty="0"/>
          </a:p>
        </p:txBody>
      </p:sp>
    </p:spTree>
    <p:extLst>
      <p:ext uri="{BB962C8B-B14F-4D97-AF65-F5344CB8AC3E}">
        <p14:creationId xmlns:p14="http://schemas.microsoft.com/office/powerpoint/2010/main" val="3489057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endParaRPr lang="en-US" dirty="0"/>
          </a:p>
        </p:txBody>
      </p:sp>
      <p:sp>
        <p:nvSpPr>
          <p:cNvPr id="3" name="Content Placeholder 2"/>
          <p:cNvSpPr>
            <a:spLocks noGrp="1"/>
          </p:cNvSpPr>
          <p:nvPr>
            <p:ph sz="quarter" idx="1"/>
          </p:nvPr>
        </p:nvSpPr>
        <p:spPr/>
        <p:txBody>
          <a:bodyPr/>
          <a:lstStyle/>
          <a:p>
            <a:pPr lvl="0"/>
            <a:r>
              <a:rPr lang="en-US" sz="4000" dirty="0"/>
              <a:t>The US military should only respond to direct attacks on American soil.</a:t>
            </a:r>
          </a:p>
          <a:p>
            <a:endParaRPr lang="en-US" dirty="0"/>
          </a:p>
        </p:txBody>
      </p:sp>
    </p:spTree>
    <p:extLst>
      <p:ext uri="{BB962C8B-B14F-4D97-AF65-F5344CB8AC3E}">
        <p14:creationId xmlns:p14="http://schemas.microsoft.com/office/powerpoint/2010/main" val="2146853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endParaRPr lang="en-US" dirty="0"/>
          </a:p>
        </p:txBody>
      </p:sp>
      <p:sp>
        <p:nvSpPr>
          <p:cNvPr id="3" name="Content Placeholder 2"/>
          <p:cNvSpPr>
            <a:spLocks noGrp="1"/>
          </p:cNvSpPr>
          <p:nvPr>
            <p:ph sz="quarter" idx="1"/>
          </p:nvPr>
        </p:nvSpPr>
        <p:spPr/>
        <p:txBody>
          <a:bodyPr/>
          <a:lstStyle/>
          <a:p>
            <a:pPr lvl="0"/>
            <a:r>
              <a:rPr lang="en-US" sz="4000" dirty="0"/>
              <a:t>If the US refused to get involved in international conflicts it would no longer be considered a superpower. </a:t>
            </a:r>
          </a:p>
          <a:p>
            <a:endParaRPr lang="en-US" dirty="0"/>
          </a:p>
        </p:txBody>
      </p:sp>
    </p:spTree>
    <p:extLst>
      <p:ext uri="{BB962C8B-B14F-4D97-AF65-F5344CB8AC3E}">
        <p14:creationId xmlns:p14="http://schemas.microsoft.com/office/powerpoint/2010/main" val="272165062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TotalTime>
  <Words>478</Words>
  <Application>Microsoft Office PowerPoint</Application>
  <PresentationFormat>On-screen Show (4:3)</PresentationFormat>
  <Paragraphs>37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The US Entering WWI</vt:lpstr>
      <vt:lpstr>Instructions</vt:lpstr>
      <vt:lpstr>1</vt:lpstr>
      <vt:lpstr>2</vt:lpstr>
      <vt:lpstr>3</vt:lpstr>
      <vt:lpstr>4</vt:lpstr>
      <vt:lpstr>5</vt:lpstr>
      <vt:lpstr>6</vt:lpstr>
      <vt:lpstr>7</vt:lpstr>
      <vt:lpstr>Isolationist</vt:lpstr>
      <vt:lpstr>Interventionist</vt:lpstr>
      <vt:lpstr>PowerPoint Presentation</vt:lpstr>
      <vt:lpstr>Scenario 1</vt:lpstr>
      <vt:lpstr>Scenario 2</vt:lpstr>
      <vt:lpstr>Scenario 3</vt:lpstr>
      <vt:lpstr>Scenario 4</vt:lpstr>
    </vt:vector>
  </TitlesOfParts>
  <Company>TMAPCHS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 Entering WWI</dc:title>
  <dc:creator>Annie Luttrell</dc:creator>
  <cp:lastModifiedBy>Annie Luttrell</cp:lastModifiedBy>
  <cp:revision>2</cp:revision>
  <dcterms:created xsi:type="dcterms:W3CDTF">2014-12-02T17:31:20Z</dcterms:created>
  <dcterms:modified xsi:type="dcterms:W3CDTF">2014-12-02T17:48:00Z</dcterms:modified>
</cp:coreProperties>
</file>