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6" r:id="rId4"/>
    <p:sldId id="267" r:id="rId5"/>
    <p:sldId id="258" r:id="rId6"/>
    <p:sldId id="272" r:id="rId7"/>
    <p:sldId id="259" r:id="rId8"/>
    <p:sldId id="260" r:id="rId9"/>
    <p:sldId id="273" r:id="rId10"/>
    <p:sldId id="262" r:id="rId11"/>
    <p:sldId id="269" r:id="rId12"/>
    <p:sldId id="265" r:id="rId13"/>
    <p:sldId id="274" r:id="rId14"/>
    <p:sldId id="270" r:id="rId15"/>
    <p:sldId id="275" r:id="rId16"/>
    <p:sldId id="263" r:id="rId17"/>
    <p:sldId id="264" r:id="rId18"/>
    <p:sldId id="277" r:id="rId19"/>
    <p:sldId id="27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p:cViewPr varScale="1">
        <p:scale>
          <a:sx n="84" d="100"/>
          <a:sy n="84" d="100"/>
        </p:scale>
        <p:origin x="138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6EE79-D6B9-4689-9652-CC6278BE687E}" type="datetimeFigureOut">
              <a:rPr lang="en-US" smtClean="0"/>
              <a:t>10/11/2016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5AC34-0187-448D-8A7B-1F59EBBE4B52}" type="slidenum">
              <a:rPr lang="en-US" smtClean="0"/>
              <a:t>‹#›</a:t>
            </a:fld>
            <a:endParaRPr lang="en-US"/>
          </a:p>
        </p:txBody>
      </p:sp>
    </p:spTree>
    <p:extLst>
      <p:ext uri="{BB962C8B-B14F-4D97-AF65-F5344CB8AC3E}">
        <p14:creationId xmlns:p14="http://schemas.microsoft.com/office/powerpoint/2010/main" val="428177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863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CFB781D-E201-482F-AE8C-AE8303CE499C}" type="datetimeFigureOut">
              <a:rPr lang="en-US" smtClean="0"/>
              <a:t>10/11/2016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5FD4FF2-C953-4D82-94D3-B8DCD971181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B781D-E201-482F-AE8C-AE8303CE49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D4FF2-C953-4D82-94D3-B8DCD9711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B781D-E201-482F-AE8C-AE8303CE49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5FD4FF2-C953-4D82-94D3-B8DCD97118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62AA32B-58D2-451C-B30F-FE5EA99EBAF3}" type="slidenum">
              <a:rPr lang="en-US"/>
              <a:pPr/>
              <a:t>‹#›</a:t>
            </a:fld>
            <a:endParaRPr lang="en-US"/>
          </a:p>
        </p:txBody>
      </p:sp>
    </p:spTree>
    <p:extLst>
      <p:ext uri="{BB962C8B-B14F-4D97-AF65-F5344CB8AC3E}">
        <p14:creationId xmlns:p14="http://schemas.microsoft.com/office/powerpoint/2010/main" val="392071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0EBEAB4-AD7A-4D69-897A-93F4B60969F3}" type="slidenum">
              <a:rPr lang="en-US"/>
              <a:pPr/>
              <a:t>‹#›</a:t>
            </a:fld>
            <a:endParaRPr lang="en-US"/>
          </a:p>
        </p:txBody>
      </p:sp>
    </p:spTree>
    <p:extLst>
      <p:ext uri="{BB962C8B-B14F-4D97-AF65-F5344CB8AC3E}">
        <p14:creationId xmlns:p14="http://schemas.microsoft.com/office/powerpoint/2010/main" val="34289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B781D-E201-482F-AE8C-AE8303CE499C}"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D4FF2-C953-4D82-94D3-B8DCD971181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CFB781D-E201-482F-AE8C-AE8303CE499C}" type="datetimeFigureOut">
              <a:rPr lang="en-US" smtClean="0"/>
              <a:t>10/11/2016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5FD4FF2-C953-4D82-94D3-B8DCD971181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FB781D-E201-482F-AE8C-AE8303CE49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D4FF2-C953-4D82-94D3-B8DCD971181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FB781D-E201-482F-AE8C-AE8303CE499C}"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D4FF2-C953-4D82-94D3-B8DCD971181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FB781D-E201-482F-AE8C-AE8303CE499C}"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D4FF2-C953-4D82-94D3-B8DCD971181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CFB781D-E201-482F-AE8C-AE8303CE499C}"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D4FF2-C953-4D82-94D3-B8DCD9711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781D-E201-482F-AE8C-AE8303CE49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5FD4FF2-C953-4D82-94D3-B8DCD971181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781D-E201-482F-AE8C-AE8303CE499C}"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D4FF2-C953-4D82-94D3-B8DCD971181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CFB781D-E201-482F-AE8C-AE8303CE499C}" type="datetimeFigureOut">
              <a:rPr lang="en-US" smtClean="0"/>
              <a:t>10/11/2016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5FD4FF2-C953-4D82-94D3-B8DCD97118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com/topics/american-civil-war/american-civil-war-history/videos/us-inches-closer-to-w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Causes of the Civil War</a:t>
            </a:r>
            <a:endParaRPr lang="en-US" dirty="0"/>
          </a:p>
        </p:txBody>
      </p:sp>
    </p:spTree>
    <p:extLst>
      <p:ext uri="{BB962C8B-B14F-4D97-AF65-F5344CB8AC3E}">
        <p14:creationId xmlns:p14="http://schemas.microsoft.com/office/powerpoint/2010/main" val="265886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oc.gov/exhibits/lincoln/rise/TheNewLincoln/KansasNebraskaAct/Assets/al0016_en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3210299" cy="4073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0999" y="1719071"/>
            <a:ext cx="5410201" cy="4407408"/>
          </a:xfrm>
        </p:spPr>
        <p:txBody>
          <a:bodyPr>
            <a:normAutofit lnSpcReduction="10000"/>
          </a:bodyPr>
          <a:lstStyle/>
          <a:p>
            <a:r>
              <a:rPr lang="en-US" sz="2800" dirty="0" smtClean="0"/>
              <a:t>Passed in 1854</a:t>
            </a:r>
          </a:p>
          <a:p>
            <a:r>
              <a:rPr lang="en-US" sz="2800" dirty="0" smtClean="0"/>
              <a:t>Drew new boundaries for Kansas and Nebraska</a:t>
            </a:r>
          </a:p>
          <a:p>
            <a:r>
              <a:rPr lang="en-US" sz="2800" dirty="0" smtClean="0"/>
              <a:t>Left the decision of slavery to popular sovereignty</a:t>
            </a:r>
          </a:p>
          <a:p>
            <a:r>
              <a:rPr lang="en-US" sz="2800" dirty="0" smtClean="0"/>
              <a:t>Pro-slavery and abolitionists settlers rushed to Kansas</a:t>
            </a:r>
          </a:p>
          <a:p>
            <a:r>
              <a:rPr lang="en-US" sz="2800" dirty="0" smtClean="0"/>
              <a:t>Violence erupted and the term “Bleeding Kansas” was coined</a:t>
            </a:r>
          </a:p>
          <a:p>
            <a:pPr marL="45720" indent="0">
              <a:buNone/>
            </a:pPr>
            <a:endParaRPr lang="en-US" dirty="0" smtClean="0"/>
          </a:p>
          <a:p>
            <a:pPr marL="45720" indent="0">
              <a:buNone/>
            </a:pPr>
            <a:endParaRPr lang="en-US" dirty="0"/>
          </a:p>
        </p:txBody>
      </p:sp>
      <p:sp>
        <p:nvSpPr>
          <p:cNvPr id="2" name="Title 1"/>
          <p:cNvSpPr>
            <a:spLocks noGrp="1"/>
          </p:cNvSpPr>
          <p:nvPr>
            <p:ph type="title"/>
          </p:nvPr>
        </p:nvSpPr>
        <p:spPr/>
        <p:txBody>
          <a:bodyPr/>
          <a:lstStyle/>
          <a:p>
            <a:r>
              <a:rPr lang="en-US" dirty="0" smtClean="0"/>
              <a:t>Kansas Nebraska Act</a:t>
            </a:r>
            <a:endParaRPr lang="en-US" dirty="0"/>
          </a:p>
        </p:txBody>
      </p:sp>
    </p:spTree>
    <p:extLst>
      <p:ext uri="{BB962C8B-B14F-4D97-AF65-F5344CB8AC3E}">
        <p14:creationId xmlns:p14="http://schemas.microsoft.com/office/powerpoint/2010/main" val="4241812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ts2.mm.bing.net/th?id=HN.607987217007906432&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5270"/>
            <a:ext cx="8077200" cy="491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7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neatorama.com/images/2008-01/lincoln-vs-doug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11" y="3931783"/>
            <a:ext cx="4762500" cy="26976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0999" y="1719071"/>
            <a:ext cx="8407893" cy="2243329"/>
          </a:xfrm>
        </p:spPr>
        <p:txBody>
          <a:bodyPr>
            <a:normAutofit/>
          </a:bodyPr>
          <a:lstStyle/>
          <a:p>
            <a:r>
              <a:rPr lang="en-US" sz="2800" dirty="0" smtClean="0"/>
              <a:t>Tensions in the US had reached a boiling point</a:t>
            </a:r>
          </a:p>
          <a:p>
            <a:r>
              <a:rPr lang="en-US" sz="2800" dirty="0" smtClean="0"/>
              <a:t>The main candidates were Stephen Douglas (pro-slavery) and Abraham Lincoln (opposed to slavery somewhat)</a:t>
            </a:r>
          </a:p>
          <a:p>
            <a:pPr marL="45720" indent="0">
              <a:buNone/>
            </a:pPr>
            <a:endParaRPr lang="en-US" dirty="0"/>
          </a:p>
        </p:txBody>
      </p:sp>
      <p:sp>
        <p:nvSpPr>
          <p:cNvPr id="3" name="Title 2"/>
          <p:cNvSpPr>
            <a:spLocks noGrp="1"/>
          </p:cNvSpPr>
          <p:nvPr>
            <p:ph type="title"/>
          </p:nvPr>
        </p:nvSpPr>
        <p:spPr/>
        <p:txBody>
          <a:bodyPr/>
          <a:lstStyle/>
          <a:p>
            <a:r>
              <a:rPr lang="en-US" dirty="0" smtClean="0"/>
              <a:t>Election of 1860</a:t>
            </a:r>
            <a:endParaRPr lang="en-US" dirty="0"/>
          </a:p>
        </p:txBody>
      </p:sp>
    </p:spTree>
    <p:extLst>
      <p:ext uri="{BB962C8B-B14F-4D97-AF65-F5344CB8AC3E}">
        <p14:creationId xmlns:p14="http://schemas.microsoft.com/office/powerpoint/2010/main" val="384102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election of 1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98" y="1669731"/>
            <a:ext cx="7882001" cy="459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6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mrkash.com/activities/images/election186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election of 1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4" y="1591691"/>
            <a:ext cx="4489577" cy="462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61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few weeks after the election, South Carolina succeed from the Union</a:t>
            </a:r>
          </a:p>
          <a:p>
            <a:r>
              <a:rPr lang="en-US" dirty="0" smtClean="0"/>
              <a:t>Before Lincoln took office, 7 southern states had succeed from the union</a:t>
            </a:r>
          </a:p>
          <a:p>
            <a:r>
              <a:rPr lang="en-US" dirty="0" smtClean="0"/>
              <a:t>They formed the Confederate United States</a:t>
            </a:r>
          </a:p>
          <a:p>
            <a:r>
              <a:rPr lang="en-US" dirty="0" smtClean="0"/>
              <a:t>Now it was up to Lincoln- What was he going to do about it? </a:t>
            </a:r>
            <a:endParaRPr lang="en-US" dirty="0"/>
          </a:p>
        </p:txBody>
      </p:sp>
      <p:sp>
        <p:nvSpPr>
          <p:cNvPr id="2" name="Title 1"/>
          <p:cNvSpPr>
            <a:spLocks noGrp="1"/>
          </p:cNvSpPr>
          <p:nvPr>
            <p:ph type="title"/>
          </p:nvPr>
        </p:nvSpPr>
        <p:spPr/>
        <p:txBody>
          <a:bodyPr/>
          <a:lstStyle/>
          <a:p>
            <a:r>
              <a:rPr lang="en-US" dirty="0" smtClean="0"/>
              <a:t>Succession</a:t>
            </a:r>
            <a:endParaRPr lang="en-US" dirty="0"/>
          </a:p>
        </p:txBody>
      </p:sp>
      <p:pic>
        <p:nvPicPr>
          <p:cNvPr id="9218" name="Picture 2" descr="http://www.historicalshop.com/sitecontents/confederate/currency/images/confederatestatesofamerica12071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4" y="3862198"/>
            <a:ext cx="6368143" cy="265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66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http://www.history.com/topics/american-civil-war/american-civil-war-history/videos/us-inches-closer-to-war</a:t>
            </a:r>
            <a:endParaRPr lang="en-US" dirty="0"/>
          </a:p>
        </p:txBody>
      </p:sp>
      <p:sp>
        <p:nvSpPr>
          <p:cNvPr id="2" name="Title 1"/>
          <p:cNvSpPr>
            <a:spLocks noGrp="1"/>
          </p:cNvSpPr>
          <p:nvPr>
            <p:ph type="title"/>
          </p:nvPr>
        </p:nvSpPr>
        <p:spPr/>
        <p:txBody>
          <a:bodyPr/>
          <a:lstStyle/>
          <a:p>
            <a:r>
              <a:rPr lang="en-US" dirty="0" smtClean="0"/>
              <a:t>The Start of War</a:t>
            </a:r>
            <a:endParaRPr lang="en-US" dirty="0"/>
          </a:p>
        </p:txBody>
      </p:sp>
    </p:spTree>
    <p:extLst>
      <p:ext uri="{BB962C8B-B14F-4D97-AF65-F5344CB8AC3E}">
        <p14:creationId xmlns:p14="http://schemas.microsoft.com/office/powerpoint/2010/main" val="325371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5105400" cy="4084320"/>
          </a:xfrm>
          <a:prstGeom prst="rect">
            <a:avLst/>
          </a:prstGeom>
        </p:spPr>
      </p:pic>
      <p:pic>
        <p:nvPicPr>
          <p:cNvPr id="3" name="Picture 2"/>
          <p:cNvPicPr>
            <a:picLocks noChangeAspect="1"/>
          </p:cNvPicPr>
          <p:nvPr/>
        </p:nvPicPr>
        <p:blipFill rotWithShape="1">
          <a:blip r:embed="rId3"/>
          <a:srcRect t="12681" r="34783" b="14855"/>
          <a:stretch/>
        </p:blipFill>
        <p:spPr>
          <a:xfrm>
            <a:off x="3733800" y="1981200"/>
            <a:ext cx="5334000" cy="4741333"/>
          </a:xfrm>
          <a:prstGeom prst="rect">
            <a:avLst/>
          </a:prstGeom>
        </p:spPr>
      </p:pic>
    </p:spTree>
    <p:extLst>
      <p:ext uri="{BB962C8B-B14F-4D97-AF65-F5344CB8AC3E}">
        <p14:creationId xmlns:p14="http://schemas.microsoft.com/office/powerpoint/2010/main" val="25950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381000"/>
            <a:ext cx="6381750" cy="5105400"/>
          </a:xfrm>
          <a:prstGeom prst="rect">
            <a:avLst/>
          </a:prstGeom>
        </p:spPr>
      </p:pic>
      <p:pic>
        <p:nvPicPr>
          <p:cNvPr id="1026" name="Picture 2" descr="&quot;If Trump wins I'm leaving the country If Hillary wins I'm leaving the country This is not a political post I just want to travel &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3600450" cy="517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12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zh-CN" sz="2400" dirty="0" smtClean="0">
                <a:ea typeface="宋体" charset="-122"/>
              </a:rPr>
              <a:t>Sectionalism refers to the growing differences and divide between the North and South prior to the Civil War</a:t>
            </a:r>
          </a:p>
          <a:p>
            <a:r>
              <a:rPr lang="en-US" altLang="zh-CN" sz="2400" dirty="0" smtClean="0">
                <a:ea typeface="宋体" charset="-122"/>
              </a:rPr>
              <a:t>The </a:t>
            </a:r>
            <a:r>
              <a:rPr lang="en-US" altLang="zh-CN" sz="2400" dirty="0">
                <a:ea typeface="宋体" charset="-122"/>
              </a:rPr>
              <a:t>North </a:t>
            </a:r>
            <a:r>
              <a:rPr lang="en-US" altLang="zh-CN" sz="2400" dirty="0" smtClean="0">
                <a:ea typeface="宋体" charset="-122"/>
              </a:rPr>
              <a:t>= </a:t>
            </a:r>
            <a:r>
              <a:rPr lang="en-US" altLang="zh-CN" sz="2400" b="1" dirty="0" smtClean="0">
                <a:ea typeface="宋体" charset="-122"/>
              </a:rPr>
              <a:t>URBAN</a:t>
            </a:r>
            <a:r>
              <a:rPr lang="en-US" altLang="zh-CN" sz="2400" dirty="0" smtClean="0">
                <a:ea typeface="宋体" charset="-122"/>
              </a:rPr>
              <a:t> society, people </a:t>
            </a:r>
            <a:r>
              <a:rPr lang="en-US" altLang="zh-CN" sz="2400" dirty="0">
                <a:ea typeface="宋体" charset="-122"/>
              </a:rPr>
              <a:t>held </a:t>
            </a:r>
            <a:r>
              <a:rPr lang="en-US" altLang="zh-CN" sz="2400" dirty="0" smtClean="0">
                <a:ea typeface="宋体" charset="-122"/>
              </a:rPr>
              <a:t>jobs in industry</a:t>
            </a:r>
            <a:endParaRPr lang="en-US" altLang="zh-CN" sz="2400" dirty="0">
              <a:ea typeface="宋体" charset="-122"/>
            </a:endParaRPr>
          </a:p>
          <a:p>
            <a:r>
              <a:rPr lang="en-US" altLang="zh-CN" sz="2400" dirty="0" smtClean="0">
                <a:ea typeface="宋体" charset="-122"/>
              </a:rPr>
              <a:t>The </a:t>
            </a:r>
            <a:r>
              <a:rPr lang="en-US" altLang="zh-CN" sz="2400" dirty="0">
                <a:ea typeface="宋体" charset="-122"/>
              </a:rPr>
              <a:t>South </a:t>
            </a:r>
            <a:r>
              <a:rPr lang="en-US" altLang="zh-CN" sz="2400" dirty="0" smtClean="0">
                <a:ea typeface="宋体" charset="-122"/>
              </a:rPr>
              <a:t>= </a:t>
            </a:r>
            <a:r>
              <a:rPr lang="en-US" altLang="zh-CN" sz="2400" b="1" dirty="0" smtClean="0">
                <a:ea typeface="宋体" charset="-122"/>
              </a:rPr>
              <a:t>AGRICULTURAL</a:t>
            </a:r>
            <a:r>
              <a:rPr lang="en-US" altLang="zh-CN" sz="2400" dirty="0" smtClean="0">
                <a:ea typeface="宋体" charset="-122"/>
              </a:rPr>
              <a:t> society, most </a:t>
            </a:r>
            <a:r>
              <a:rPr lang="en-US" altLang="zh-CN" sz="2400" dirty="0" smtClean="0">
                <a:ea typeface="宋体" charset="-122"/>
              </a:rPr>
              <a:t>people </a:t>
            </a:r>
            <a:r>
              <a:rPr lang="en-US" altLang="zh-CN" sz="2400" dirty="0">
                <a:ea typeface="宋体" charset="-122"/>
              </a:rPr>
              <a:t>lived </a:t>
            </a:r>
            <a:r>
              <a:rPr lang="en-US" altLang="zh-CN" sz="2400" dirty="0" smtClean="0">
                <a:ea typeface="宋体" charset="-122"/>
              </a:rPr>
              <a:t>on </a:t>
            </a:r>
            <a:r>
              <a:rPr lang="en-US" altLang="zh-CN" sz="2400" dirty="0">
                <a:ea typeface="宋体" charset="-122"/>
              </a:rPr>
              <a:t>farms and plantations</a:t>
            </a:r>
            <a:r>
              <a:rPr lang="en-US" altLang="zh-CN" sz="2400" dirty="0" smtClean="0">
                <a:ea typeface="宋体" charset="-122"/>
              </a:rPr>
              <a:t>. Heavily reliant on slave labor</a:t>
            </a:r>
            <a:endParaRPr lang="en-US" altLang="zh-CN" sz="2400" dirty="0">
              <a:ea typeface="宋体" charset="-122"/>
            </a:endParaRPr>
          </a:p>
          <a:p>
            <a:r>
              <a:rPr lang="en-US" altLang="zh-CN" sz="2400" dirty="0" smtClean="0">
                <a:ea typeface="宋体" charset="-122"/>
              </a:rPr>
              <a:t>Because </a:t>
            </a:r>
            <a:r>
              <a:rPr lang="en-US" altLang="zh-CN" sz="2400" dirty="0">
                <a:ea typeface="宋体" charset="-122"/>
              </a:rPr>
              <a:t>of their </a:t>
            </a:r>
            <a:r>
              <a:rPr lang="en-US" altLang="zh-CN" sz="2400" b="1" dirty="0">
                <a:ea typeface="宋体" charset="-122"/>
              </a:rPr>
              <a:t>CULTURAL</a:t>
            </a:r>
            <a:r>
              <a:rPr lang="en-US" altLang="zh-CN" sz="2400" dirty="0">
                <a:ea typeface="宋体" charset="-122"/>
              </a:rPr>
              <a:t> differences, people of the North and South found it difficult to </a:t>
            </a:r>
            <a:r>
              <a:rPr lang="en-US" altLang="zh-CN" sz="2400" b="1" dirty="0">
                <a:ea typeface="宋体" charset="-122"/>
              </a:rPr>
              <a:t>AGREE</a:t>
            </a:r>
            <a:r>
              <a:rPr lang="en-US" altLang="zh-CN" sz="2400" dirty="0">
                <a:ea typeface="宋体" charset="-122"/>
              </a:rPr>
              <a:t> on social and political issues.</a:t>
            </a:r>
            <a:endParaRPr lang="en-US" sz="2400" dirty="0"/>
          </a:p>
          <a:p>
            <a:pPr marL="45720" indent="0">
              <a:buNone/>
            </a:pPr>
            <a:endParaRPr lang="en-US" b="1" dirty="0"/>
          </a:p>
        </p:txBody>
      </p:sp>
      <p:sp>
        <p:nvSpPr>
          <p:cNvPr id="2" name="Title 1"/>
          <p:cNvSpPr>
            <a:spLocks noGrp="1"/>
          </p:cNvSpPr>
          <p:nvPr>
            <p:ph type="title"/>
          </p:nvPr>
        </p:nvSpPr>
        <p:spPr/>
        <p:txBody>
          <a:bodyPr/>
          <a:lstStyle/>
          <a:p>
            <a:r>
              <a:rPr lang="en-US" dirty="0" smtClean="0"/>
              <a:t>Growing Sectionalism</a:t>
            </a:r>
            <a:endParaRPr lang="en-US" dirty="0"/>
          </a:p>
        </p:txBody>
      </p:sp>
    </p:spTree>
    <p:extLst>
      <p:ext uri="{BB962C8B-B14F-4D97-AF65-F5344CB8AC3E}">
        <p14:creationId xmlns:p14="http://schemas.microsoft.com/office/powerpoint/2010/main" val="4007487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dirty="0"/>
              <a:t>A very wise acquaintance commented to me nearly 2 years ago that she was concerned that the atmosphere in this country had come to resemble the climate of 1860.  Since then the polarization of the country has become so extreme that I can no longer dismiss her concern.   And the current fractures within both the major political parties further validate her hypothesis. </a:t>
            </a:r>
            <a:endParaRPr lang="en-US" dirty="0" smtClean="0"/>
          </a:p>
          <a:p>
            <a:r>
              <a:rPr lang="en-US" dirty="0"/>
              <a:t> Lincoln won the presidency but had less than 50% of the total popular vote. The south  </a:t>
            </a:r>
            <a:r>
              <a:rPr lang="en-US" dirty="0" err="1"/>
              <a:t>seceeded</a:t>
            </a:r>
            <a:r>
              <a:rPr lang="en-US" dirty="0"/>
              <a:t>  and the country experienced the horrific trauma of the Civil War.  Slavery was finally abolished, but at a terrible cost. Because of  the reaction to the election any less painful method of finally ending that evil institution was lost.</a:t>
            </a:r>
          </a:p>
          <a:p>
            <a:r>
              <a:rPr lang="en-US" dirty="0"/>
              <a:t> Today we are just as polarized, but not so much geographically as we are by urban vs suburban and rural areas of the country . Functional national government  has ceased to exist just as had occurred on the eve of the 1860 election. </a:t>
            </a:r>
          </a:p>
          <a:p>
            <a:r>
              <a:rPr lang="en-US" dirty="0"/>
              <a:t> And just as in 1860, the major political  parties show signs of deep internal fractures and could possibly even split. Much has been written about  how the Republican Party faces the risk of division. But a similar risk is increasingly becoming a possibility within the Democratic Party.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5338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Grp="1" noChangeArrowheads="1"/>
          </p:cNvSpPr>
          <p:nvPr>
            <p:ph type="title"/>
          </p:nvPr>
        </p:nvSpPr>
        <p:spPr/>
        <p:txBody>
          <a:bodyPr/>
          <a:lstStyle/>
          <a:p>
            <a:r>
              <a:rPr lang="en-US"/>
              <a:t>The Urbanized North</a:t>
            </a:r>
          </a:p>
        </p:txBody>
      </p:sp>
      <p:sp>
        <p:nvSpPr>
          <p:cNvPr id="15370" name="Rectangle 10"/>
          <p:cNvSpPr>
            <a:spLocks noGrp="1" noChangeArrowheads="1"/>
          </p:cNvSpPr>
          <p:nvPr>
            <p:ph sz="half" idx="1"/>
          </p:nvPr>
        </p:nvSpPr>
        <p:spPr/>
        <p:txBody>
          <a:bodyPr/>
          <a:lstStyle/>
          <a:p>
            <a:endParaRPr lang="en-US" sz="2800"/>
          </a:p>
        </p:txBody>
      </p:sp>
      <p:sp>
        <p:nvSpPr>
          <p:cNvPr id="15371" name="Rectangle 11"/>
          <p:cNvSpPr>
            <a:spLocks noGrp="1" noChangeArrowheads="1"/>
          </p:cNvSpPr>
          <p:nvPr>
            <p:ph sz="quarter" idx="2"/>
          </p:nvPr>
        </p:nvSpPr>
        <p:spPr/>
        <p:txBody>
          <a:bodyPr/>
          <a:lstStyle/>
          <a:p>
            <a:endParaRPr lang="en-US" sz="2400"/>
          </a:p>
        </p:txBody>
      </p:sp>
      <p:sp>
        <p:nvSpPr>
          <p:cNvPr id="15372" name="Rectangle 12"/>
          <p:cNvSpPr>
            <a:spLocks noGrp="1" noChangeArrowheads="1"/>
          </p:cNvSpPr>
          <p:nvPr>
            <p:ph sz="quarter" idx="3"/>
          </p:nvPr>
        </p:nvSpPr>
        <p:spPr/>
        <p:txBody>
          <a:bodyPr/>
          <a:lstStyle/>
          <a:p>
            <a:endParaRPr lang="en-US" sz="2400"/>
          </a:p>
        </p:txBody>
      </p:sp>
      <p:pic>
        <p:nvPicPr>
          <p:cNvPr id="153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0386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038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40386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43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Agricultural South</a:t>
            </a:r>
          </a:p>
        </p:txBody>
      </p:sp>
      <p:sp>
        <p:nvSpPr>
          <p:cNvPr id="18440" name="Rectangle 8"/>
          <p:cNvSpPr>
            <a:spLocks noGrp="1" noChangeArrowheads="1"/>
          </p:cNvSpPr>
          <p:nvPr>
            <p:ph sz="quarter" idx="1"/>
          </p:nvPr>
        </p:nvSpPr>
        <p:spPr/>
        <p:txBody>
          <a:bodyPr/>
          <a:lstStyle/>
          <a:p>
            <a:endParaRPr lang="en-US" sz="2400"/>
          </a:p>
        </p:txBody>
      </p:sp>
      <p:sp>
        <p:nvSpPr>
          <p:cNvPr id="18441" name="Rectangle 9"/>
          <p:cNvSpPr>
            <a:spLocks noGrp="1" noChangeArrowheads="1"/>
          </p:cNvSpPr>
          <p:nvPr>
            <p:ph sz="quarter" idx="2"/>
          </p:nvPr>
        </p:nvSpPr>
        <p:spPr/>
        <p:txBody>
          <a:bodyPr/>
          <a:lstStyle/>
          <a:p>
            <a:endParaRPr lang="en-US" sz="2400"/>
          </a:p>
        </p:txBody>
      </p:sp>
      <p:sp>
        <p:nvSpPr>
          <p:cNvPr id="18442" name="Rectangle 10"/>
          <p:cNvSpPr>
            <a:spLocks noGrp="1" noChangeArrowheads="1"/>
          </p:cNvSpPr>
          <p:nvPr>
            <p:ph sz="half" idx="3"/>
          </p:nvPr>
        </p:nvSpPr>
        <p:spPr/>
        <p:txBody>
          <a:bodyPr/>
          <a:lstStyle/>
          <a:p>
            <a:endParaRPr lang="en-US" sz="2800"/>
          </a:p>
        </p:txBody>
      </p:sp>
      <p:pic>
        <p:nvPicPr>
          <p:cNvPr id="1844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41148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11480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4111625" cy="30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46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iainfo.galileo.usg.edu/gastudiesimages/Compromise%20of%201820%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510088"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52400" y="1764792"/>
            <a:ext cx="5257800" cy="4407408"/>
          </a:xfrm>
        </p:spPr>
        <p:txBody>
          <a:bodyPr>
            <a:normAutofit fontScale="92500"/>
          </a:bodyPr>
          <a:lstStyle/>
          <a:p>
            <a:r>
              <a:rPr lang="en-US" dirty="0" smtClean="0"/>
              <a:t>As the US expanded, decisions had to be made over whether or not to allow slavery in the new territories</a:t>
            </a:r>
          </a:p>
          <a:p>
            <a:r>
              <a:rPr lang="en-US" dirty="0" smtClean="0"/>
              <a:t>The </a:t>
            </a:r>
            <a:r>
              <a:rPr lang="en-US" dirty="0"/>
              <a:t>compromise prohibited slavery in the Louisiana Territory north of the 36’ 30 </a:t>
            </a:r>
            <a:r>
              <a:rPr lang="en-US" dirty="0" smtClean="0"/>
              <a:t>line</a:t>
            </a:r>
            <a:endParaRPr lang="en-US" dirty="0"/>
          </a:p>
          <a:p>
            <a:r>
              <a:rPr lang="en-US" dirty="0"/>
              <a:t>It allowed slavery south of the line and in Missouri</a:t>
            </a:r>
          </a:p>
          <a:p>
            <a:endParaRPr lang="en-US" dirty="0"/>
          </a:p>
        </p:txBody>
      </p:sp>
      <p:sp>
        <p:nvSpPr>
          <p:cNvPr id="2" name="Title 1"/>
          <p:cNvSpPr>
            <a:spLocks noGrp="1"/>
          </p:cNvSpPr>
          <p:nvPr>
            <p:ph type="title"/>
          </p:nvPr>
        </p:nvSpPr>
        <p:spPr/>
        <p:txBody>
          <a:bodyPr/>
          <a:lstStyle/>
          <a:p>
            <a:r>
              <a:rPr lang="en-US" dirty="0" smtClean="0"/>
              <a:t>Missouri </a:t>
            </a:r>
            <a:r>
              <a:rPr lang="en-US" dirty="0" smtClean="0"/>
              <a:t>Compromise-1820</a:t>
            </a:r>
            <a:endParaRPr lang="en-US" dirty="0"/>
          </a:p>
        </p:txBody>
      </p:sp>
    </p:spTree>
    <p:extLst>
      <p:ext uri="{BB962C8B-B14F-4D97-AF65-F5344CB8AC3E}">
        <p14:creationId xmlns:p14="http://schemas.microsoft.com/office/powerpoint/2010/main" val="121684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57200" y="1719072"/>
            <a:ext cx="4038600" cy="4407300"/>
          </a:xfrm>
          <a:prstGeom prst="rect">
            <a:avLst/>
          </a:prstGeom>
        </p:spPr>
        <p:txBody>
          <a:bodyPr lIns="91425" tIns="91425" rIns="91425" bIns="91425" anchor="t" anchorCtr="0">
            <a:noAutofit/>
          </a:bodyPr>
          <a:lstStyle/>
          <a:p>
            <a:pPr marL="457200" lvl="0" indent="-228600" rtl="0">
              <a:spcBef>
                <a:spcPts val="0"/>
              </a:spcBef>
            </a:pPr>
            <a:r>
              <a:rPr lang="ms" dirty="0"/>
              <a:t>Nat Turner, an enslaved man led </a:t>
            </a:r>
            <a:r>
              <a:rPr lang="ms" dirty="0" smtClean="0"/>
              <a:t>70 </a:t>
            </a:r>
            <a:r>
              <a:rPr lang="ms" dirty="0"/>
              <a:t>enslaved individuals </a:t>
            </a:r>
            <a:r>
              <a:rPr lang="ms" dirty="0" smtClean="0"/>
              <a:t>who killed </a:t>
            </a:r>
            <a:r>
              <a:rPr lang="ms" dirty="0"/>
              <a:t>over </a:t>
            </a:r>
            <a:r>
              <a:rPr lang="ms" dirty="0" smtClean="0"/>
              <a:t>60 white slave owners</a:t>
            </a:r>
            <a:endParaRPr dirty="0"/>
          </a:p>
        </p:txBody>
      </p:sp>
      <p:sp>
        <p:nvSpPr>
          <p:cNvPr id="156" name="Shape 156"/>
          <p:cNvSpPr txBox="1">
            <a:spLocks noGrp="1"/>
          </p:cNvSpPr>
          <p:nvPr>
            <p:ph type="body" idx="2"/>
          </p:nvPr>
        </p:nvSpPr>
        <p:spPr>
          <a:xfrm>
            <a:off x="4648200" y="1719072"/>
            <a:ext cx="4038600" cy="4407300"/>
          </a:xfrm>
          <a:prstGeom prst="rect">
            <a:avLst/>
          </a:prstGeom>
        </p:spPr>
        <p:txBody>
          <a:bodyPr lIns="91425" tIns="91425" rIns="91425" bIns="91425" anchor="t" anchorCtr="0">
            <a:noAutofit/>
          </a:bodyPr>
          <a:lstStyle/>
          <a:p>
            <a:pPr marL="457200" lvl="0" indent="-228600">
              <a:spcBef>
                <a:spcPts val="0"/>
              </a:spcBef>
            </a:pPr>
            <a:r>
              <a:rPr lang="ms" dirty="0"/>
              <a:t>He was caught and executed</a:t>
            </a:r>
          </a:p>
          <a:p>
            <a:pPr marL="457200" lvl="0" indent="-228600" rtl="0">
              <a:spcBef>
                <a:spcPts val="0"/>
              </a:spcBef>
            </a:pPr>
            <a:r>
              <a:rPr lang="ms" dirty="0"/>
              <a:t>Virginia reacted by restricting slave’s “rights” even further to prevent more uprisings</a:t>
            </a:r>
          </a:p>
          <a:p>
            <a:pPr marL="914400" lvl="1" indent="-228600" rtl="0">
              <a:spcBef>
                <a:spcPts val="0"/>
              </a:spcBef>
            </a:pPr>
            <a:r>
              <a:rPr lang="ms" dirty="0"/>
              <a:t>Limited education</a:t>
            </a:r>
          </a:p>
          <a:p>
            <a:pPr marL="914400" lvl="1" indent="-228600">
              <a:spcBef>
                <a:spcPts val="0"/>
              </a:spcBef>
            </a:pPr>
            <a:r>
              <a:rPr lang="ms" dirty="0"/>
              <a:t>Limited the right to assemble</a:t>
            </a:r>
          </a:p>
        </p:txBody>
      </p:sp>
      <p:sp>
        <p:nvSpPr>
          <p:cNvPr id="157" name="Shape 157"/>
          <p:cNvSpPr txBox="1">
            <a:spLocks noGrp="1"/>
          </p:cNvSpPr>
          <p:nvPr>
            <p:ph type="title"/>
          </p:nvPr>
        </p:nvSpPr>
        <p:spPr>
          <a:xfrm>
            <a:off x="381000" y="355846"/>
            <a:ext cx="8381400" cy="1054500"/>
          </a:xfrm>
          <a:prstGeom prst="rect">
            <a:avLst/>
          </a:prstGeom>
        </p:spPr>
        <p:txBody>
          <a:bodyPr lIns="91425" tIns="91425" rIns="91425" bIns="91425" anchor="ctr" anchorCtr="0">
            <a:noAutofit/>
          </a:bodyPr>
          <a:lstStyle/>
          <a:p>
            <a:pPr lvl="0">
              <a:spcBef>
                <a:spcPts val="0"/>
              </a:spcBef>
              <a:buNone/>
            </a:pPr>
            <a:r>
              <a:rPr lang="ms"/>
              <a:t>Nat Turner Rebellion -1831</a:t>
            </a:r>
          </a:p>
        </p:txBody>
      </p:sp>
      <p:pic>
        <p:nvPicPr>
          <p:cNvPr id="2050" name="Picture 2" descr="Image result for nat turner rebell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3233927" cy="221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333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In </a:t>
            </a:r>
            <a:r>
              <a:rPr lang="en-US" sz="2800" dirty="0" smtClean="0"/>
              <a:t>1850 a group of laws were passed in hopes to stop growing sectionalism</a:t>
            </a:r>
          </a:p>
          <a:p>
            <a:r>
              <a:rPr lang="en-US" sz="2800" dirty="0" smtClean="0"/>
              <a:t>California was added as a free state</a:t>
            </a:r>
          </a:p>
          <a:p>
            <a:r>
              <a:rPr lang="en-US" sz="2800" dirty="0" smtClean="0"/>
              <a:t>New Mexico and Utah were granted </a:t>
            </a:r>
            <a:r>
              <a:rPr lang="en-US" sz="2800" b="1" dirty="0" smtClean="0"/>
              <a:t>popular sovereignty</a:t>
            </a:r>
            <a:r>
              <a:rPr lang="en-US" sz="2800" dirty="0" smtClean="0"/>
              <a:t>, the right to choose for themselves</a:t>
            </a:r>
          </a:p>
          <a:p>
            <a:r>
              <a:rPr lang="en-US" sz="2800" dirty="0" smtClean="0"/>
              <a:t>Slave trade was abolished in DC</a:t>
            </a:r>
            <a:endParaRPr lang="en-US" sz="2800" dirty="0"/>
          </a:p>
        </p:txBody>
      </p:sp>
      <p:sp>
        <p:nvSpPr>
          <p:cNvPr id="2" name="Title 1"/>
          <p:cNvSpPr>
            <a:spLocks noGrp="1"/>
          </p:cNvSpPr>
          <p:nvPr>
            <p:ph type="title"/>
          </p:nvPr>
        </p:nvSpPr>
        <p:spPr/>
        <p:txBody>
          <a:bodyPr/>
          <a:lstStyle/>
          <a:p>
            <a:r>
              <a:rPr lang="en-US" dirty="0" smtClean="0"/>
              <a:t>Compromise of 1850</a:t>
            </a:r>
            <a:endParaRPr lang="en-US" dirty="0"/>
          </a:p>
        </p:txBody>
      </p:sp>
    </p:spTree>
    <p:extLst>
      <p:ext uri="{BB962C8B-B14F-4D97-AF65-F5344CB8AC3E}">
        <p14:creationId xmlns:p14="http://schemas.microsoft.com/office/powerpoint/2010/main" val="315118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5181601" cy="4407408"/>
          </a:xfrm>
        </p:spPr>
        <p:txBody>
          <a:bodyPr/>
          <a:lstStyle/>
          <a:p>
            <a:r>
              <a:rPr lang="en-US" sz="2400" dirty="0" smtClean="0"/>
              <a:t>The Dred Scott case was a key moment in the road to the Civil War</a:t>
            </a:r>
          </a:p>
          <a:p>
            <a:r>
              <a:rPr lang="en-US" sz="2400" dirty="0" smtClean="0"/>
              <a:t>Dred Scott was an enslaved African who had been taken to a free state by his owners</a:t>
            </a:r>
          </a:p>
          <a:p>
            <a:r>
              <a:rPr lang="en-US" sz="2400" dirty="0" smtClean="0"/>
              <a:t>He attempted to sue for his freedom</a:t>
            </a:r>
          </a:p>
          <a:p>
            <a:r>
              <a:rPr lang="en-US" sz="2400" dirty="0" smtClean="0"/>
              <a:t>The Supreme Court decided he was not a citizen and therefore had no right to sue</a:t>
            </a:r>
          </a:p>
          <a:p>
            <a:pPr marL="45720" indent="0">
              <a:buNone/>
            </a:pPr>
            <a:endParaRPr lang="en-US" dirty="0"/>
          </a:p>
        </p:txBody>
      </p:sp>
      <p:sp>
        <p:nvSpPr>
          <p:cNvPr id="2" name="Title 1"/>
          <p:cNvSpPr>
            <a:spLocks noGrp="1"/>
          </p:cNvSpPr>
          <p:nvPr>
            <p:ph type="title"/>
          </p:nvPr>
        </p:nvSpPr>
        <p:spPr/>
        <p:txBody>
          <a:bodyPr/>
          <a:lstStyle/>
          <a:p>
            <a:r>
              <a:rPr lang="en-US" dirty="0" smtClean="0"/>
              <a:t>Dred Scott Decision</a:t>
            </a:r>
            <a:endParaRPr lang="en-US" dirty="0"/>
          </a:p>
        </p:txBody>
      </p:sp>
      <p:pic>
        <p:nvPicPr>
          <p:cNvPr id="2050" name="Picture 2" descr="http://georgiainfo.galileo.usg.edu/gastudiesimages/Dred%20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700" y="1828800"/>
            <a:ext cx="31051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4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These events further divided the country, how did these events lead our nation to the edge of war?</a:t>
            </a:r>
            <a:endParaRPr lang="en-US" sz="3600" dirty="0"/>
          </a:p>
        </p:txBody>
      </p:sp>
      <p:sp>
        <p:nvSpPr>
          <p:cNvPr id="3" name="Title 2"/>
          <p:cNvSpPr>
            <a:spLocks noGrp="1"/>
          </p:cNvSpPr>
          <p:nvPr>
            <p:ph type="title"/>
          </p:nvPr>
        </p:nvSpPr>
        <p:spPr/>
        <p:txBody>
          <a:bodyPr/>
          <a:lstStyle/>
          <a:p>
            <a:r>
              <a:rPr lang="en-US" dirty="0" smtClean="0"/>
              <a:t>Stop and Think</a:t>
            </a:r>
            <a:endParaRPr lang="en-US" dirty="0"/>
          </a:p>
        </p:txBody>
      </p:sp>
    </p:spTree>
    <p:extLst>
      <p:ext uri="{BB962C8B-B14F-4D97-AF65-F5344CB8AC3E}">
        <p14:creationId xmlns:p14="http://schemas.microsoft.com/office/powerpoint/2010/main" val="2890946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373</TotalTime>
  <Words>434</Words>
  <Application>Microsoft Office PowerPoint</Application>
  <PresentationFormat>On-screen Show (4:3)</PresentationFormat>
  <Paragraphs>50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SimSun</vt:lpstr>
      <vt:lpstr>Arial</vt:lpstr>
      <vt:lpstr>Calibri</vt:lpstr>
      <vt:lpstr>Franklin Gothic Medium</vt:lpstr>
      <vt:lpstr>Wingdings</vt:lpstr>
      <vt:lpstr>Wingdings 2</vt:lpstr>
      <vt:lpstr>Grid</vt:lpstr>
      <vt:lpstr>Causes of the Civil War</vt:lpstr>
      <vt:lpstr>Growing Sectionalism</vt:lpstr>
      <vt:lpstr>The Urbanized North</vt:lpstr>
      <vt:lpstr>The Agricultural South</vt:lpstr>
      <vt:lpstr>Missouri Compromise-1820</vt:lpstr>
      <vt:lpstr>Nat Turner Rebellion -1831</vt:lpstr>
      <vt:lpstr>Compromise of 1850</vt:lpstr>
      <vt:lpstr>Dred Scott Decision</vt:lpstr>
      <vt:lpstr>Stop and Think</vt:lpstr>
      <vt:lpstr>Kansas Nebraska Act</vt:lpstr>
      <vt:lpstr>PowerPoint Presentation</vt:lpstr>
      <vt:lpstr>Election of 1860</vt:lpstr>
      <vt:lpstr>PowerPoint Presentation</vt:lpstr>
      <vt:lpstr>PowerPoint Presentation</vt:lpstr>
      <vt:lpstr>PowerPoint Presentation</vt:lpstr>
      <vt:lpstr>Succession</vt:lpstr>
      <vt:lpstr>The Start of War</vt:lpstr>
      <vt:lpstr>PowerPoint Presentation</vt:lpstr>
      <vt:lpstr>PowerPoint Presentation</vt:lpstr>
      <vt:lpstr>PowerPoint Presentation</vt:lpstr>
    </vt:vector>
  </TitlesOfParts>
  <Company>TMAPCHS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Civil War</dc:title>
  <dc:creator>Annie Luttrell</dc:creator>
  <cp:lastModifiedBy>Annie Luttrell</cp:lastModifiedBy>
  <cp:revision>18</cp:revision>
  <dcterms:created xsi:type="dcterms:W3CDTF">2014-09-22T12:12:25Z</dcterms:created>
  <dcterms:modified xsi:type="dcterms:W3CDTF">2016-10-11T15:02:49Z</dcterms:modified>
</cp:coreProperties>
</file>