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5" r:id="rId9"/>
    <p:sldId id="264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C9B827-AAF2-452F-A4D1-8DBF7ECB210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E11514-476B-4CE5-9B62-08EFDC0606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Recession</a:t>
            </a:r>
            <a:r>
              <a:rPr lang="en-US" dirty="0" smtClean="0">
                <a:solidFill>
                  <a:schemeClr val="tx1"/>
                </a:solidFill>
              </a:rPr>
              <a:t>:  When your neighbor loses his or her job.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Depression</a:t>
            </a:r>
            <a:r>
              <a:rPr lang="en-US" dirty="0" smtClean="0">
                <a:solidFill>
                  <a:schemeClr val="tx1"/>
                </a:solidFill>
              </a:rPr>
              <a:t>:  When you lose your job.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28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end of the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½ banks had failed</a:t>
            </a:r>
          </a:p>
          <a:p>
            <a:r>
              <a:rPr lang="en-US" dirty="0" smtClean="0"/>
              <a:t>Unemployment was at 25%</a:t>
            </a:r>
          </a:p>
          <a:p>
            <a:r>
              <a:rPr lang="en-US" dirty="0" smtClean="0"/>
              <a:t>GDP fell 29%</a:t>
            </a:r>
          </a:p>
          <a:p>
            <a:r>
              <a:rPr lang="en-US" dirty="0" smtClean="0"/>
              <a:t>25 million people had lost their jobs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0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80c2c58297745c19d00b-3ef697e5597e4211b9a782820054083a.r58.cf2.rackcdn.com/78D2DE19-DCAB-4C20-89DD-824E75D518D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73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Roaring 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 of prosperity</a:t>
            </a:r>
          </a:p>
          <a:p>
            <a:r>
              <a:rPr lang="en-US" dirty="0" smtClean="0"/>
              <a:t>Large consumer spending</a:t>
            </a:r>
          </a:p>
          <a:p>
            <a:r>
              <a:rPr lang="en-US" dirty="0" smtClean="0"/>
              <a:t>Party culture</a:t>
            </a:r>
          </a:p>
          <a:p>
            <a:r>
              <a:rPr lang="en-US" dirty="0" smtClean="0"/>
              <a:t>People invested in stocks to increase profits</a:t>
            </a:r>
            <a:endParaRPr lang="en-US" dirty="0"/>
          </a:p>
        </p:txBody>
      </p:sp>
      <p:pic>
        <p:nvPicPr>
          <p:cNvPr id="3074" name="Picture 2" descr="http://4.bp.blogspot.com/-a0rbgRv78bk/Tai1uQ1DWZI/AAAAAAAACf0/jWJaBHNyhDw/s1600/flappe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"/>
            <a:ext cx="2952750" cy="252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allisto.ggsrv.com/imgsrv/FastFetch/UBER2/gdnd_01_img0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61590"/>
            <a:ext cx="2200275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mylusciouslife.com/wp-content/uploads/2013/04/1920s_par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3440232"/>
            <a:ext cx="4343400" cy="303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48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Slow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1929 people stopped buying goods at such high rates</a:t>
            </a:r>
          </a:p>
          <a:p>
            <a:r>
              <a:rPr lang="en-US" dirty="0" smtClean="0"/>
              <a:t>Consumer goods stockpiled</a:t>
            </a:r>
          </a:p>
          <a:p>
            <a:r>
              <a:rPr lang="en-US" dirty="0" smtClean="0"/>
              <a:t>Stock prices continued to rise to unstable levels</a:t>
            </a:r>
          </a:p>
          <a:p>
            <a:endParaRPr lang="en-US" dirty="0"/>
          </a:p>
        </p:txBody>
      </p:sp>
      <p:pic>
        <p:nvPicPr>
          <p:cNvPr id="4098" name="Picture 2" descr="http://www.sniper.at/crash-29/stock-market-crash-1929-DJ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43865"/>
            <a:ext cx="38290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4.bp.blogspot.com/-qsRsb67wJIs/TbYSHeZjfEI/AAAAAAAAACs/ajiLV1qEIhQ/s1600/Assembly%2B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22" y="3143866"/>
            <a:ext cx="4489478" cy="314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67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95426"/>
            <a:ext cx="4419600" cy="4572000"/>
          </a:xfrm>
        </p:spPr>
        <p:txBody>
          <a:bodyPr/>
          <a:lstStyle/>
          <a:p>
            <a:r>
              <a:rPr lang="en-US" dirty="0" smtClean="0"/>
              <a:t>On October 24, 1929- Stockbrokers began to dump stocks in large numbers</a:t>
            </a:r>
          </a:p>
          <a:p>
            <a:r>
              <a:rPr lang="en-US" dirty="0" smtClean="0"/>
              <a:t>The Stock Bubble had finally burst</a:t>
            </a:r>
          </a:p>
          <a:p>
            <a:r>
              <a:rPr lang="en-US" dirty="0" smtClean="0"/>
              <a:t>A record 12.9 million shares were traded</a:t>
            </a:r>
          </a:p>
          <a:p>
            <a:endParaRPr lang="en-US" dirty="0"/>
          </a:p>
        </p:txBody>
      </p:sp>
      <p:pic>
        <p:nvPicPr>
          <p:cNvPr id="5122" name="Picture 2" descr="http://lhs204.stellpflug.com/Period%205/Esmeralda%20Hurtado/images/wallstreet-cr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066800"/>
            <a:ext cx="4724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2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 days after Black Thursday</a:t>
            </a:r>
          </a:p>
          <a:p>
            <a:r>
              <a:rPr lang="en-US" dirty="0" smtClean="0"/>
              <a:t>Panic swept wall street</a:t>
            </a:r>
          </a:p>
          <a:p>
            <a:r>
              <a:rPr lang="en-US" dirty="0" smtClean="0"/>
              <a:t>16 million more shares were traded</a:t>
            </a:r>
          </a:p>
          <a:p>
            <a:r>
              <a:rPr lang="en-US" dirty="0" smtClean="0"/>
              <a:t>Many shares ended up being worthless as investors had bought them with borrowed money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871652"/>
              </p:ext>
            </p:extLst>
          </p:nvPr>
        </p:nvGraphicFramePr>
        <p:xfrm>
          <a:off x="609600" y="4038600"/>
          <a:ext cx="7924800" cy="268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3" imgW="9518904" imgH="5248656" progId="Excel.Chart.8">
                  <p:embed/>
                </p:oleObj>
              </mc:Choice>
              <mc:Fallback>
                <p:oleObj name="Chart" r:id="rId3" imgW="9518904" imgH="5248656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7924800" cy="268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940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Worsen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Consumer confidence was shot</a:t>
            </a:r>
          </a:p>
          <a:p>
            <a:r>
              <a:rPr lang="en-US" dirty="0" smtClean="0"/>
              <a:t>Spending began to halt</a:t>
            </a:r>
          </a:p>
          <a:p>
            <a:r>
              <a:rPr lang="en-US" dirty="0" smtClean="0"/>
              <a:t>Construction and Investment in factories was down</a:t>
            </a:r>
          </a:p>
          <a:p>
            <a:r>
              <a:rPr lang="en-US" dirty="0" smtClean="0"/>
              <a:t>Companies began laying off workers</a:t>
            </a:r>
          </a:p>
          <a:p>
            <a:r>
              <a:rPr lang="en-US" dirty="0" smtClean="0"/>
              <a:t>Many Americans were forced to buy things on credit</a:t>
            </a:r>
            <a:endParaRPr lang="en-US" dirty="0"/>
          </a:p>
        </p:txBody>
      </p:sp>
      <p:pic>
        <p:nvPicPr>
          <p:cNvPr id="6146" name="Picture 2" descr="http://ts3.mm.bing.net/th?id=HN.608031575523459466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23050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imelifeblog.files.wordpress.com/2012/02/01_1239_bw_917.jpg?h=372&amp;w=5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740464"/>
            <a:ext cx="3914775" cy="289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81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Worsen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1930, 4 million </a:t>
            </a:r>
            <a:r>
              <a:rPr lang="en-US" dirty="0"/>
              <a:t>A</a:t>
            </a:r>
            <a:r>
              <a:rPr lang="en-US" dirty="0" smtClean="0"/>
              <a:t>mericans were looking for work</a:t>
            </a:r>
          </a:p>
          <a:p>
            <a:r>
              <a:rPr lang="en-US" dirty="0" smtClean="0"/>
              <a:t>Bread lines, soup kitchens and rising homelessness were all more common</a:t>
            </a:r>
          </a:p>
          <a:p>
            <a:r>
              <a:rPr lang="en-US" dirty="0" smtClean="0"/>
              <a:t>Farmers couldn’t afford the machinery to harvest their own crops</a:t>
            </a:r>
            <a:endParaRPr lang="en-US" dirty="0"/>
          </a:p>
        </p:txBody>
      </p:sp>
      <p:pic>
        <p:nvPicPr>
          <p:cNvPr id="7170" name="Picture 2" descr="http://ts2.mm.bing.net/th?id=HN.608004757750286643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3352800"/>
            <a:ext cx="424831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64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Dust Bowl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make matters worse, the Great Plains region of the US was experiencing epic droughts</a:t>
            </a:r>
          </a:p>
          <a:p>
            <a:r>
              <a:rPr lang="en-US" dirty="0" smtClean="0"/>
              <a:t>The land became so dry that winds created “black blizzards” of dust</a:t>
            </a:r>
          </a:p>
          <a:p>
            <a:r>
              <a:rPr lang="en-US" dirty="0" smtClean="0"/>
              <a:t>Farmers could not produce on the land</a:t>
            </a:r>
          </a:p>
          <a:p>
            <a:r>
              <a:rPr lang="en-US" dirty="0" smtClean="0"/>
              <a:t>Thousands of farmers left the area and moved to California</a:t>
            </a:r>
          </a:p>
          <a:p>
            <a:endParaRPr lang="en-US" dirty="0"/>
          </a:p>
        </p:txBody>
      </p:sp>
      <p:pic>
        <p:nvPicPr>
          <p:cNvPr id="3074" name="Picture 2" descr="Image result for The dust bow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86578"/>
            <a:ext cx="245745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allisto.ggsrv.com/imgsrv/FastFetch/UBER2/egd_01_img00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339" y="4038600"/>
            <a:ext cx="4298513" cy="249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english.illinois.edu/maps/depression/images/dustbowlma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3215"/>
            <a:ext cx="1909231" cy="134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40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Panic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fall of 1930 the first of four waves of banking panic began</a:t>
            </a:r>
          </a:p>
          <a:p>
            <a:r>
              <a:rPr lang="en-US" dirty="0" smtClean="0"/>
              <a:t>Investors lost confidence in their banks and pulled out their money</a:t>
            </a:r>
          </a:p>
          <a:p>
            <a:r>
              <a:rPr lang="en-US" dirty="0" smtClean="0"/>
              <a:t>Bank Runs became common as people rushed banks to retrieve their money before it was gone</a:t>
            </a:r>
          </a:p>
          <a:p>
            <a:r>
              <a:rPr lang="en-US" dirty="0" smtClean="0"/>
              <a:t>By 1933, thousands of banks had closed their doors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414458"/>
              </p:ext>
            </p:extLst>
          </p:nvPr>
        </p:nvGraphicFramePr>
        <p:xfrm>
          <a:off x="-228600" y="1600200"/>
          <a:ext cx="7847013" cy="485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3" imgW="8381880" imgH="5191215" progId="MSGraph.Chart.8">
                  <p:embed followColorScheme="full"/>
                </p:oleObj>
              </mc:Choice>
              <mc:Fallback>
                <p:oleObj name="Chart" r:id="rId3" imgW="8381880" imgH="5191215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1600200"/>
                        <a:ext cx="7847013" cy="485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172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27386</TotalTime>
  <Words>317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Perpetua</vt:lpstr>
      <vt:lpstr>Wingdings 2</vt:lpstr>
      <vt:lpstr>Equity</vt:lpstr>
      <vt:lpstr>Chart</vt:lpstr>
      <vt:lpstr>The Great Depression</vt:lpstr>
      <vt:lpstr>The Roaring 20s</vt:lpstr>
      <vt:lpstr>The Slow Down</vt:lpstr>
      <vt:lpstr>Black Thursday</vt:lpstr>
      <vt:lpstr>Black Tuesday</vt:lpstr>
      <vt:lpstr>Conditions Worsen</vt:lpstr>
      <vt:lpstr>Conditions Worsen</vt:lpstr>
      <vt:lpstr>The Dust Bowl</vt:lpstr>
      <vt:lpstr>Bank Panic</vt:lpstr>
      <vt:lpstr>By the end of the depression</vt:lpstr>
      <vt:lpstr>PowerPoint Presentation</vt:lpstr>
    </vt:vector>
  </TitlesOfParts>
  <Company>TMAPCHS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Depression</dc:title>
  <dc:creator>Annie Luttrell</dc:creator>
  <cp:lastModifiedBy>Annie Luttrell</cp:lastModifiedBy>
  <cp:revision>10</cp:revision>
  <dcterms:created xsi:type="dcterms:W3CDTF">2014-12-17T14:55:01Z</dcterms:created>
  <dcterms:modified xsi:type="dcterms:W3CDTF">2016-01-03T15:24:01Z</dcterms:modified>
</cp:coreProperties>
</file>